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y="5143500" cx="9144000"/>
  <p:notesSz cx="6858000" cy="9144000"/>
  <p:embeddedFontLst>
    <p:embeddedFont>
      <p:font typeface="Raleway"/>
      <p:regular r:id="rId122"/>
      <p:bold r:id="rId123"/>
      <p:italic r:id="rId124"/>
      <p:boldItalic r:id="rId125"/>
    </p:embeddedFont>
    <p:embeddedFont>
      <p:font typeface="Roboto"/>
      <p:regular r:id="rId126"/>
      <p:bold r:id="rId127"/>
      <p:italic r:id="rId128"/>
      <p:boldItalic r:id="rId129"/>
    </p:embeddedFont>
    <p:embeddedFont>
      <p:font typeface="Nunito"/>
      <p:regular r:id="rId130"/>
      <p:bold r:id="rId131"/>
      <p:italic r:id="rId132"/>
      <p:boldItalic r:id="rId1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ECD8B4-954C-4DBD-AF9E-45D7E5CF48A1}">
  <a:tblStyle styleId="{CDECD8B4-954C-4DBD-AF9E-45D7E5CF48A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127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oboto-boldItalic.fntdata"/><Relationship Id="rId128" Type="http://schemas.openxmlformats.org/officeDocument/2006/relationships/font" Target="fonts/Roboto-italic.fntdata"/><Relationship Id="rId127" Type="http://schemas.openxmlformats.org/officeDocument/2006/relationships/font" Target="fonts/Roboto-bold.fntdata"/><Relationship Id="rId126" Type="http://schemas.openxmlformats.org/officeDocument/2006/relationships/font" Target="fonts/Roboto-regular.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aleway-boldItalic.fntdata"/><Relationship Id="rId29" Type="http://schemas.openxmlformats.org/officeDocument/2006/relationships/slide" Target="slides/slide22.xml"/><Relationship Id="rId124" Type="http://schemas.openxmlformats.org/officeDocument/2006/relationships/font" Target="fonts/Raleway-italic.fntdata"/><Relationship Id="rId123" Type="http://schemas.openxmlformats.org/officeDocument/2006/relationships/font" Target="fonts/Raleway-bold.fntdata"/><Relationship Id="rId122" Type="http://schemas.openxmlformats.org/officeDocument/2006/relationships/font" Target="fonts/Raleway-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Nunito-italic.fntdata"/><Relationship Id="rId131" Type="http://schemas.openxmlformats.org/officeDocument/2006/relationships/font" Target="fonts/Nunito-bold.fntdata"/><Relationship Id="rId130" Type="http://schemas.openxmlformats.org/officeDocument/2006/relationships/font" Target="fonts/Nunito-regular.fntdata"/><Relationship Id="rId133" Type="http://schemas.openxmlformats.org/officeDocument/2006/relationships/font" Target="fonts/Nunito-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d36f1e9c1_17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dd36f1e9c1_17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d810e4ed95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d810e4ed95_2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dd36f18ce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dd36f18ce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dd36f18ce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dd36f18ce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dd36f18ce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dd36f18ce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dd36f18c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dd36f18c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d36f18ce8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d36f18ce8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de513e05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de513e05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de513e05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de513e05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b6a3e9534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b6a3e9534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dd36f18ce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dd36f18ce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d36f1e9c1_5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dd36f1e9c1_5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dd36f18ce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dd36f18ce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dd36f18ce8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dd36f18ce8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dd36f18ce8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dd36f18ce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de513e052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de513e052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de513e052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de513e052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d36f1e9c1_17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dd36f1e9c1_17_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d36f1e9c1_17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dd36f1e9c1_17_2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d36f1e9c1_17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dd36f1e9c1_17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d36f1e9c1_17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dd36f1e9c1_17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d36f1e9c1_17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dd36f1e9c1_17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d36f1e9c1_17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dd36f1e9c1_17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d36f1e9c1_17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dd36f1e9c1_17_2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d36f1e9c1_17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dd36f1e9c1_17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d8c6de2c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dd8c6de2c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d36f1e9c1_17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dd36f1e9c1_17_2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d36f1e9c1_17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dd36f1e9c1_17_2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d36f1e9c1_17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dd36f1e9c1_17_2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d36f1e9c1_17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dd36f1e9c1_17_2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dba57e28c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dba57e28cd_8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d36f1e9c1_17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dd36f1e9c1_17_2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d36f1e9c1_17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dd36f1e9c1_17_3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ba57e28cd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dba57e28cd_14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d36f1e9c1_17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dd36f1e9c1_17_3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810e4ed9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d810e4ed95_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d36f1e9c1_1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dd36f1e9c1_17_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810e4ed95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d810e4ed95_7_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d810e4ed95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d810e4ed95_7_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e513e052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de513e0521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dd36f18ce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dd36f18ce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d36f1e9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d36f1e9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de513e052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de513e052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e513e052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e513e052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d36f1e9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d36f1e9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d36f1e9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dd36f1e9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d36f1e9c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d36f1e9c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d36f1e9c1_3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dd36f1e9c1_3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d36f1e9c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d36f1e9c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e513e052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de513e052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d36f1e9c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dd36f1e9c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b6a3e953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b6a3e953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d36f1e9c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d36f1e9c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dd36f1e9c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dd36f1e9c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dd36f1e9c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dd36f1e9c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e513e052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de513e052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e513e052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de513e052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de513e052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de513e052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d36f1e9c1_3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dd36f1e9c1_32_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de513e052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de513e052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e513e052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e513e052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de513e052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de513e052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d36f1e9c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d36f1e9c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d36f1e9c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d36f1e9c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d36f1e9c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d36f1e9c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d36f1e9c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d36f1e9c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dd36f1e9c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dd36f1e9c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d36f1e9c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d36f1e9c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d36f1e9c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d36f1e9c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d36f1e9c1_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dd36f1e9c1_4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d36f1e9c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dd36f1e9c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d36f1e9c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d36f1e9c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d36f1e9c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d36f1e9c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de513e052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de513e052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dd36f1e9c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dd36f1e9c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dd36f1e9c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dd36f1e9c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dd36f1e9c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dd36f1e9c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d36f1e9c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d36f1e9c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dd36f1e9c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dd36f1e9c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d36f1e9c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dd36f1e9c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d36f1e9c1_4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dd36f1e9c1_42_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d36f1e9c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d36f1e9c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dd36f1e9c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dd36f1e9c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d36f1e9c1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d36f1e9c1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de513e052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de513e052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e513e052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e513e052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de513e052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de513e052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de513e052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de513e052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e513e052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e513e052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de513e052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de513e05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de513e052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de513e052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d36f1e9c1_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dd36f1e9c1_4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e513e052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e513e052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de513e052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de513e052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d36f1e9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d36f1e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d36f18ce8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d36f18ce8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d36f18ce8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dd36f18ce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dd36f18ce8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dd36f18ce8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d36f18ce8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d36f18ce8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d36f18ce8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d36f18ce8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d36f18ce8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d36f18ce8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de513e052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de513e052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d36f1e9c1_17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dd36f1e9c1_17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de513e0521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de513e0521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ba57e28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dba57e28c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810e4ed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d810e4ed95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810e4ed95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gd810e4ed95_2_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810e4ed95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d810e4ed95_2_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d810e4ed95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d810e4ed95_2_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810e4ed95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d810e4ed95_2_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d810e4ed95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d810e4ed95_2_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d810e4ed95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gd810e4ed95_2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810e4ed95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gd810e4ed95_2_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124" name="Shape 124"/>
        <p:cNvGrpSpPr/>
        <p:nvPr/>
      </p:nvGrpSpPr>
      <p:grpSpPr>
        <a:xfrm>
          <a:off x="0" y="0"/>
          <a:ext cx="0" cy="0"/>
          <a:chOff x="0" y="0"/>
          <a:chExt cx="0" cy="0"/>
        </a:xfrm>
      </p:grpSpPr>
      <p:sp>
        <p:nvSpPr>
          <p:cNvPr id="125" name="Google Shape;125;p13"/>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6" name="Google Shape;126;p13"/>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1200"/>
              </a:spcBef>
              <a:spcAft>
                <a:spcPts val="0"/>
              </a:spcAft>
              <a:buClr>
                <a:schemeClr val="dk1"/>
              </a:buClr>
              <a:buSzPts val="1500"/>
              <a:buNone/>
              <a:defRPr b="1" sz="1500"/>
            </a:lvl2pPr>
            <a:lvl3pPr indent="-228600" lvl="2" marL="1371600" algn="l">
              <a:lnSpc>
                <a:spcPct val="90000"/>
              </a:lnSpc>
              <a:spcBef>
                <a:spcPts val="1200"/>
              </a:spcBef>
              <a:spcAft>
                <a:spcPts val="0"/>
              </a:spcAft>
              <a:buClr>
                <a:schemeClr val="dk1"/>
              </a:buClr>
              <a:buSzPts val="1400"/>
              <a:buNone/>
              <a:defRPr b="1" sz="1400"/>
            </a:lvl3pPr>
            <a:lvl4pPr indent="-228600" lvl="3" marL="1828800" algn="l">
              <a:lnSpc>
                <a:spcPct val="90000"/>
              </a:lnSpc>
              <a:spcBef>
                <a:spcPts val="1200"/>
              </a:spcBef>
              <a:spcAft>
                <a:spcPts val="0"/>
              </a:spcAft>
              <a:buClr>
                <a:schemeClr val="dk1"/>
              </a:buClr>
              <a:buSzPts val="1200"/>
              <a:buNone/>
              <a:defRPr b="1" sz="1200"/>
            </a:lvl4pPr>
            <a:lvl5pPr indent="-228600" lvl="4" marL="2286000" algn="l">
              <a:lnSpc>
                <a:spcPct val="90000"/>
              </a:lnSpc>
              <a:spcBef>
                <a:spcPts val="1200"/>
              </a:spcBef>
              <a:spcAft>
                <a:spcPts val="0"/>
              </a:spcAft>
              <a:buClr>
                <a:schemeClr val="dk1"/>
              </a:buClr>
              <a:buSzPts val="1200"/>
              <a:buNone/>
              <a:defRPr b="1" sz="1200"/>
            </a:lvl5pPr>
            <a:lvl6pPr indent="-228600" lvl="5" marL="2743200" algn="l">
              <a:lnSpc>
                <a:spcPct val="90000"/>
              </a:lnSpc>
              <a:spcBef>
                <a:spcPts val="1200"/>
              </a:spcBef>
              <a:spcAft>
                <a:spcPts val="0"/>
              </a:spcAft>
              <a:buClr>
                <a:schemeClr val="dk1"/>
              </a:buClr>
              <a:buSzPts val="1200"/>
              <a:buNone/>
              <a:defRPr b="1" sz="1200"/>
            </a:lvl6pPr>
            <a:lvl7pPr indent="-228600" lvl="6" marL="3200400" algn="l">
              <a:lnSpc>
                <a:spcPct val="90000"/>
              </a:lnSpc>
              <a:spcBef>
                <a:spcPts val="1200"/>
              </a:spcBef>
              <a:spcAft>
                <a:spcPts val="0"/>
              </a:spcAft>
              <a:buClr>
                <a:schemeClr val="dk1"/>
              </a:buClr>
              <a:buSzPts val="1200"/>
              <a:buNone/>
              <a:defRPr b="1" sz="1200"/>
            </a:lvl7pPr>
            <a:lvl8pPr indent="-228600" lvl="7" marL="3657600" algn="l">
              <a:lnSpc>
                <a:spcPct val="90000"/>
              </a:lnSpc>
              <a:spcBef>
                <a:spcPts val="1200"/>
              </a:spcBef>
              <a:spcAft>
                <a:spcPts val="0"/>
              </a:spcAft>
              <a:buClr>
                <a:schemeClr val="dk1"/>
              </a:buClr>
              <a:buSzPts val="1200"/>
              <a:buNone/>
              <a:defRPr b="1" sz="1200"/>
            </a:lvl8pPr>
            <a:lvl9pPr indent="-228600" lvl="8" marL="4114800" algn="l">
              <a:lnSpc>
                <a:spcPct val="90000"/>
              </a:lnSpc>
              <a:spcBef>
                <a:spcPts val="1200"/>
              </a:spcBef>
              <a:spcAft>
                <a:spcPts val="1200"/>
              </a:spcAft>
              <a:buClr>
                <a:schemeClr val="dk1"/>
              </a:buClr>
              <a:buSzPts val="1200"/>
              <a:buNone/>
              <a:defRPr b="1" sz="1200"/>
            </a:lvl9pPr>
          </a:lstStyle>
          <a:p/>
        </p:txBody>
      </p:sp>
      <p:sp>
        <p:nvSpPr>
          <p:cNvPr id="127" name="Google Shape;127;p13"/>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200"/>
              </a:spcBef>
              <a:spcAft>
                <a:spcPts val="0"/>
              </a:spcAft>
              <a:buClr>
                <a:schemeClr val="dk1"/>
              </a:buClr>
              <a:buSzPts val="1400"/>
              <a:buChar char="○"/>
              <a:defRPr sz="1100"/>
            </a:lvl2pPr>
            <a:lvl3pPr indent="-317500" lvl="2" marL="1371600" algn="l">
              <a:lnSpc>
                <a:spcPct val="90000"/>
              </a:lnSpc>
              <a:spcBef>
                <a:spcPts val="12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9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128" name="Google Shape;128;p13"/>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1200"/>
              </a:spcBef>
              <a:spcAft>
                <a:spcPts val="0"/>
              </a:spcAft>
              <a:buClr>
                <a:schemeClr val="dk1"/>
              </a:buClr>
              <a:buSzPts val="1500"/>
              <a:buNone/>
              <a:defRPr b="1" sz="1500"/>
            </a:lvl2pPr>
            <a:lvl3pPr indent="-228600" lvl="2" marL="1371600" algn="l">
              <a:lnSpc>
                <a:spcPct val="90000"/>
              </a:lnSpc>
              <a:spcBef>
                <a:spcPts val="1200"/>
              </a:spcBef>
              <a:spcAft>
                <a:spcPts val="0"/>
              </a:spcAft>
              <a:buClr>
                <a:schemeClr val="dk1"/>
              </a:buClr>
              <a:buSzPts val="1400"/>
              <a:buNone/>
              <a:defRPr b="1" sz="1400"/>
            </a:lvl3pPr>
            <a:lvl4pPr indent="-228600" lvl="3" marL="1828800" algn="l">
              <a:lnSpc>
                <a:spcPct val="90000"/>
              </a:lnSpc>
              <a:spcBef>
                <a:spcPts val="1200"/>
              </a:spcBef>
              <a:spcAft>
                <a:spcPts val="0"/>
              </a:spcAft>
              <a:buClr>
                <a:schemeClr val="dk1"/>
              </a:buClr>
              <a:buSzPts val="1200"/>
              <a:buNone/>
              <a:defRPr b="1" sz="1200"/>
            </a:lvl4pPr>
            <a:lvl5pPr indent="-228600" lvl="4" marL="2286000" algn="l">
              <a:lnSpc>
                <a:spcPct val="90000"/>
              </a:lnSpc>
              <a:spcBef>
                <a:spcPts val="1200"/>
              </a:spcBef>
              <a:spcAft>
                <a:spcPts val="0"/>
              </a:spcAft>
              <a:buClr>
                <a:schemeClr val="dk1"/>
              </a:buClr>
              <a:buSzPts val="1200"/>
              <a:buNone/>
              <a:defRPr b="1" sz="1200"/>
            </a:lvl5pPr>
            <a:lvl6pPr indent="-228600" lvl="5" marL="2743200" algn="l">
              <a:lnSpc>
                <a:spcPct val="90000"/>
              </a:lnSpc>
              <a:spcBef>
                <a:spcPts val="1200"/>
              </a:spcBef>
              <a:spcAft>
                <a:spcPts val="0"/>
              </a:spcAft>
              <a:buClr>
                <a:schemeClr val="dk1"/>
              </a:buClr>
              <a:buSzPts val="1200"/>
              <a:buNone/>
              <a:defRPr b="1" sz="1200"/>
            </a:lvl6pPr>
            <a:lvl7pPr indent="-228600" lvl="6" marL="3200400" algn="l">
              <a:lnSpc>
                <a:spcPct val="90000"/>
              </a:lnSpc>
              <a:spcBef>
                <a:spcPts val="1200"/>
              </a:spcBef>
              <a:spcAft>
                <a:spcPts val="0"/>
              </a:spcAft>
              <a:buClr>
                <a:schemeClr val="dk1"/>
              </a:buClr>
              <a:buSzPts val="1200"/>
              <a:buNone/>
              <a:defRPr b="1" sz="1200"/>
            </a:lvl7pPr>
            <a:lvl8pPr indent="-228600" lvl="7" marL="3657600" algn="l">
              <a:lnSpc>
                <a:spcPct val="90000"/>
              </a:lnSpc>
              <a:spcBef>
                <a:spcPts val="1200"/>
              </a:spcBef>
              <a:spcAft>
                <a:spcPts val="0"/>
              </a:spcAft>
              <a:buClr>
                <a:schemeClr val="dk1"/>
              </a:buClr>
              <a:buSzPts val="1200"/>
              <a:buNone/>
              <a:defRPr b="1" sz="1200"/>
            </a:lvl8pPr>
            <a:lvl9pPr indent="-228600" lvl="8" marL="4114800" algn="l">
              <a:lnSpc>
                <a:spcPct val="90000"/>
              </a:lnSpc>
              <a:spcBef>
                <a:spcPts val="1200"/>
              </a:spcBef>
              <a:spcAft>
                <a:spcPts val="1200"/>
              </a:spcAft>
              <a:buClr>
                <a:schemeClr val="dk1"/>
              </a:buClr>
              <a:buSzPts val="1200"/>
              <a:buNone/>
              <a:defRPr b="1" sz="1200"/>
            </a:lvl9pPr>
          </a:lstStyle>
          <a:p/>
        </p:txBody>
      </p:sp>
      <p:sp>
        <p:nvSpPr>
          <p:cNvPr id="129" name="Google Shape;129;p13"/>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200"/>
              </a:spcBef>
              <a:spcAft>
                <a:spcPts val="0"/>
              </a:spcAft>
              <a:buClr>
                <a:schemeClr val="dk1"/>
              </a:buClr>
              <a:buSzPts val="1400"/>
              <a:buChar char="○"/>
              <a:defRPr sz="1100"/>
            </a:lvl2pPr>
            <a:lvl3pPr indent="-317500" lvl="2" marL="1371600" algn="l">
              <a:lnSpc>
                <a:spcPct val="90000"/>
              </a:lnSpc>
              <a:spcBef>
                <a:spcPts val="1200"/>
              </a:spcBef>
              <a:spcAft>
                <a:spcPts val="0"/>
              </a:spcAft>
              <a:buClr>
                <a:schemeClr val="dk1"/>
              </a:buClr>
              <a:buSzPts val="1400"/>
              <a:buChar char="■"/>
              <a:defRPr sz="1100"/>
            </a:lvl3pPr>
            <a:lvl4pPr indent="-317500" lvl="3" marL="1828800" algn="l">
              <a:lnSpc>
                <a:spcPct val="90000"/>
              </a:lnSpc>
              <a:spcBef>
                <a:spcPts val="1200"/>
              </a:spcBef>
              <a:spcAft>
                <a:spcPts val="0"/>
              </a:spcAft>
              <a:buClr>
                <a:schemeClr val="dk1"/>
              </a:buClr>
              <a:buSzPts val="1400"/>
              <a:buChar char="●"/>
              <a:defRPr sz="1100"/>
            </a:lvl4pPr>
            <a:lvl5pPr indent="-317500" lvl="4" marL="2286000" algn="l">
              <a:lnSpc>
                <a:spcPct val="90000"/>
              </a:lnSpc>
              <a:spcBef>
                <a:spcPts val="1200"/>
              </a:spcBef>
              <a:spcAft>
                <a:spcPts val="0"/>
              </a:spcAft>
              <a:buClr>
                <a:schemeClr val="dk1"/>
              </a:buClr>
              <a:buSzPts val="1400"/>
              <a:buChar char="○"/>
              <a:defRPr sz="1100"/>
            </a:lvl5pPr>
            <a:lvl6pPr indent="-317500" lvl="5" marL="2743200" algn="l">
              <a:lnSpc>
                <a:spcPct val="90000"/>
              </a:lnSpc>
              <a:spcBef>
                <a:spcPts val="1200"/>
              </a:spcBef>
              <a:spcAft>
                <a:spcPts val="0"/>
              </a:spcAft>
              <a:buClr>
                <a:schemeClr val="dk1"/>
              </a:buClr>
              <a:buSzPts val="1400"/>
              <a:buChar char="■"/>
              <a:defRPr sz="1100"/>
            </a:lvl6pPr>
            <a:lvl7pPr indent="-317500" lvl="6" marL="3200400" algn="l">
              <a:lnSpc>
                <a:spcPct val="90000"/>
              </a:lnSpc>
              <a:spcBef>
                <a:spcPts val="1200"/>
              </a:spcBef>
              <a:spcAft>
                <a:spcPts val="0"/>
              </a:spcAft>
              <a:buClr>
                <a:schemeClr val="dk1"/>
              </a:buClr>
              <a:buSzPts val="1400"/>
              <a:buChar char="●"/>
              <a:defRPr sz="1100"/>
            </a:lvl7pPr>
            <a:lvl8pPr indent="-317500" lvl="7" marL="3657600" algn="l">
              <a:lnSpc>
                <a:spcPct val="90000"/>
              </a:lnSpc>
              <a:spcBef>
                <a:spcPts val="1200"/>
              </a:spcBef>
              <a:spcAft>
                <a:spcPts val="0"/>
              </a:spcAft>
              <a:buClr>
                <a:schemeClr val="dk1"/>
              </a:buClr>
              <a:buSzPts val="1400"/>
              <a:buChar char="○"/>
              <a:defRPr sz="1100"/>
            </a:lvl8pPr>
            <a:lvl9pPr indent="-317500" lvl="8" marL="4114800" algn="l">
              <a:lnSpc>
                <a:spcPct val="90000"/>
              </a:lnSpc>
              <a:spcBef>
                <a:spcPts val="1200"/>
              </a:spcBef>
              <a:spcAft>
                <a:spcPts val="1200"/>
              </a:spcAft>
              <a:buClr>
                <a:schemeClr val="dk1"/>
              </a:buClr>
              <a:buSzPts val="1400"/>
              <a:buChar char="■"/>
              <a:defRPr sz="1100"/>
            </a:lvl9pPr>
          </a:lstStyle>
          <a:p/>
        </p:txBody>
      </p:sp>
      <p:sp>
        <p:nvSpPr>
          <p:cNvPr id="130" name="Google Shape;130;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39" name="Shape 139"/>
        <p:cNvGrpSpPr/>
        <p:nvPr/>
      </p:nvGrpSpPr>
      <p:grpSpPr>
        <a:xfrm>
          <a:off x="0" y="0"/>
          <a:ext cx="0" cy="0"/>
          <a:chOff x="0" y="0"/>
          <a:chExt cx="0" cy="0"/>
        </a:xfrm>
      </p:grpSpPr>
      <p:sp>
        <p:nvSpPr>
          <p:cNvPr id="140" name="Google Shape;140;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1" name="Google Shape;141;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2" name="Google Shape;142;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45" name="Shape 145"/>
        <p:cNvGrpSpPr/>
        <p:nvPr/>
      </p:nvGrpSpPr>
      <p:grpSpPr>
        <a:xfrm>
          <a:off x="0" y="0"/>
          <a:ext cx="0" cy="0"/>
          <a:chOff x="0" y="0"/>
          <a:chExt cx="0" cy="0"/>
        </a:xfrm>
      </p:grpSpPr>
      <p:sp>
        <p:nvSpPr>
          <p:cNvPr id="146" name="Google Shape;146;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7" name="Google Shape;147;p1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8" name="Google Shape;148;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151" name="Shape 151"/>
        <p:cNvGrpSpPr/>
        <p:nvPr/>
      </p:nvGrpSpPr>
      <p:grpSpPr>
        <a:xfrm>
          <a:off x="0" y="0"/>
          <a:ext cx="0" cy="0"/>
          <a:chOff x="0" y="0"/>
          <a:chExt cx="0" cy="0"/>
        </a:xfrm>
      </p:grpSpPr>
      <p:sp>
        <p:nvSpPr>
          <p:cNvPr id="152" name="Google Shape;152;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3" name="Google Shape;153;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4" name="Google Shape;154;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158" name="Shape 158"/>
        <p:cNvGrpSpPr/>
        <p:nvPr/>
      </p:nvGrpSpPr>
      <p:grpSpPr>
        <a:xfrm>
          <a:off x="0" y="0"/>
          <a:ext cx="0" cy="0"/>
          <a:chOff x="0" y="0"/>
          <a:chExt cx="0" cy="0"/>
        </a:xfrm>
      </p:grpSpPr>
      <p:sp>
        <p:nvSpPr>
          <p:cNvPr id="159" name="Google Shape;159;p1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1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61" name="Google Shape;161;p1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62" name="Google Shape;16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165" name="Shape 165"/>
        <p:cNvGrpSpPr/>
        <p:nvPr/>
      </p:nvGrpSpPr>
      <p:grpSpPr>
        <a:xfrm>
          <a:off x="0" y="0"/>
          <a:ext cx="0" cy="0"/>
          <a:chOff x="0" y="0"/>
          <a:chExt cx="0" cy="0"/>
        </a:xfrm>
      </p:grpSpPr>
      <p:sp>
        <p:nvSpPr>
          <p:cNvPr id="166" name="Google Shape;166;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8" name="Google Shape;168;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 name="Google Shape;169;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70" name="Google Shape;170;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1" name="Google Shape;171;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174" name="Shape 174"/>
        <p:cNvGrpSpPr/>
        <p:nvPr/>
      </p:nvGrpSpPr>
      <p:grpSpPr>
        <a:xfrm>
          <a:off x="0" y="0"/>
          <a:ext cx="0" cy="0"/>
          <a:chOff x="0" y="0"/>
          <a:chExt cx="0" cy="0"/>
        </a:xfrm>
      </p:grpSpPr>
      <p:sp>
        <p:nvSpPr>
          <p:cNvPr id="175" name="Google Shape;175;p2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6" name="Google Shape;176;p2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77" name="Google Shape;177;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180" name="Shape 180"/>
        <p:cNvGrpSpPr/>
        <p:nvPr/>
      </p:nvGrpSpPr>
      <p:grpSpPr>
        <a:xfrm>
          <a:off x="0" y="0"/>
          <a:ext cx="0" cy="0"/>
          <a:chOff x="0" y="0"/>
          <a:chExt cx="0" cy="0"/>
        </a:xfrm>
      </p:grpSpPr>
      <p:sp>
        <p:nvSpPr>
          <p:cNvPr id="181" name="Google Shape;181;p2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3" name="Google Shape;183;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185" name="Shape 185"/>
        <p:cNvGrpSpPr/>
        <p:nvPr/>
      </p:nvGrpSpPr>
      <p:grpSpPr>
        <a:xfrm>
          <a:off x="0" y="0"/>
          <a:ext cx="0" cy="0"/>
          <a:chOff x="0" y="0"/>
          <a:chExt cx="0" cy="0"/>
        </a:xfrm>
      </p:grpSpPr>
      <p:sp>
        <p:nvSpPr>
          <p:cNvPr id="186" name="Google Shape;186;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8" name="Google Shape;188;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189" name="Shape 189"/>
        <p:cNvGrpSpPr/>
        <p:nvPr/>
      </p:nvGrpSpPr>
      <p:grpSpPr>
        <a:xfrm>
          <a:off x="0" y="0"/>
          <a:ext cx="0" cy="0"/>
          <a:chOff x="0" y="0"/>
          <a:chExt cx="0" cy="0"/>
        </a:xfrm>
      </p:grpSpPr>
      <p:sp>
        <p:nvSpPr>
          <p:cNvPr id="190" name="Google Shape;190;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1" name="Google Shape;191;p23"/>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92" name="Google Shape;192;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3" name="Google Shape;193;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4" name="Google Shape;194;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5" name="Google Shape;195;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96" name="Shape 196"/>
        <p:cNvGrpSpPr/>
        <p:nvPr/>
      </p:nvGrpSpPr>
      <p:grpSpPr>
        <a:xfrm>
          <a:off x="0" y="0"/>
          <a:ext cx="0" cy="0"/>
          <a:chOff x="0" y="0"/>
          <a:chExt cx="0" cy="0"/>
        </a:xfrm>
      </p:grpSpPr>
      <p:sp>
        <p:nvSpPr>
          <p:cNvPr id="197" name="Google Shape;197;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8" name="Google Shape;198;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0" name="Google Shape;200;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202" name="Shape 202"/>
        <p:cNvGrpSpPr/>
        <p:nvPr/>
      </p:nvGrpSpPr>
      <p:grpSpPr>
        <a:xfrm>
          <a:off x="0" y="0"/>
          <a:ext cx="0" cy="0"/>
          <a:chOff x="0" y="0"/>
          <a:chExt cx="0" cy="0"/>
        </a:xfrm>
      </p:grpSpPr>
      <p:sp>
        <p:nvSpPr>
          <p:cNvPr id="203" name="Google Shape;203;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4" name="Google Shape;204;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5" name="Google Shape;205;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6" name="Google Shape;206;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5" name="Google Shape;135;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7" name="Google Shape;137;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8" name="Google Shape;138;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1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51.png"/><Relationship Id="rId4" Type="http://schemas.openxmlformats.org/officeDocument/2006/relationships/image" Target="../media/image14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5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4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5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1.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67.png"/><Relationship Id="rId5"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5.png"/><Relationship Id="rId4"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98.png"/><Relationship Id="rId6"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8.png"/><Relationship Id="rId4" Type="http://schemas.openxmlformats.org/officeDocument/2006/relationships/image" Target="../media/image83.png"/><Relationship Id="rId5"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8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1.pn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9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0.png"/><Relationship Id="rId4" Type="http://schemas.openxmlformats.org/officeDocument/2006/relationships/image" Target="../media/image93.png"/><Relationship Id="rId5" Type="http://schemas.openxmlformats.org/officeDocument/2006/relationships/image" Target="../media/image10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09.png"/><Relationship Id="rId4" Type="http://schemas.openxmlformats.org/officeDocument/2006/relationships/image" Target="../media/image111.png"/><Relationship Id="rId5" Type="http://schemas.openxmlformats.org/officeDocument/2006/relationships/image" Target="../media/image117.png"/><Relationship Id="rId6" Type="http://schemas.openxmlformats.org/officeDocument/2006/relationships/image" Target="../media/image116.png"/><Relationship Id="rId7" Type="http://schemas.openxmlformats.org/officeDocument/2006/relationships/image" Target="../media/image112.png"/><Relationship Id="rId8"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08.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4.png"/><Relationship Id="rId7" Type="http://schemas.openxmlformats.org/officeDocument/2006/relationships/image" Target="../media/image118.png"/><Relationship Id="rId8" Type="http://schemas.openxmlformats.org/officeDocument/2006/relationships/image" Target="../media/image1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122.png"/><Relationship Id="rId4" Type="http://schemas.openxmlformats.org/officeDocument/2006/relationships/image" Target="../media/image120.png"/><Relationship Id="rId5" Type="http://schemas.openxmlformats.org/officeDocument/2006/relationships/image" Target="../media/image124.png"/><Relationship Id="rId6" Type="http://schemas.openxmlformats.org/officeDocument/2006/relationships/image" Target="../media/image121.png"/><Relationship Id="rId7" Type="http://schemas.openxmlformats.org/officeDocument/2006/relationships/image" Target="../media/image123.png"/><Relationship Id="rId8" Type="http://schemas.openxmlformats.org/officeDocument/2006/relationships/image" Target="../media/image12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28.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32.png"/><Relationship Id="rId4" Type="http://schemas.openxmlformats.org/officeDocument/2006/relationships/image" Target="../media/image138.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3.png"/><Relationship Id="rId8" Type="http://schemas.openxmlformats.org/officeDocument/2006/relationships/image" Target="../media/image1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35.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1.png"/><Relationship Id="rId7" Type="http://schemas.openxmlformats.org/officeDocument/2006/relationships/image" Target="../media/image140.png"/><Relationship Id="rId8" Type="http://schemas.openxmlformats.org/officeDocument/2006/relationships/image" Target="../media/image1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14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CARD FRAUD DETECTION</a:t>
            </a:r>
            <a:endParaRPr/>
          </a:p>
        </p:txBody>
      </p:sp>
      <p:sp>
        <p:nvSpPr>
          <p:cNvPr id="213" name="Google Shape;213;p26"/>
          <p:cNvSpPr txBox="1"/>
          <p:nvPr>
            <p:ph idx="1" type="subTitle"/>
          </p:nvPr>
        </p:nvSpPr>
        <p:spPr>
          <a:xfrm>
            <a:off x="1858700" y="3413147"/>
            <a:ext cx="5361300" cy="744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fr"/>
              <a:t>Authors : </a:t>
            </a:r>
            <a:endParaRPr/>
          </a:p>
          <a:p>
            <a:pPr indent="0" lvl="0" marL="0" rtl="0" algn="ctr">
              <a:spcBef>
                <a:spcPts val="0"/>
              </a:spcBef>
              <a:spcAft>
                <a:spcPts val="0"/>
              </a:spcAft>
              <a:buNone/>
            </a:pPr>
            <a:r>
              <a:rPr lang="fr"/>
              <a:t>SORY Anas : Data Scientist</a:t>
            </a:r>
            <a:endParaRPr/>
          </a:p>
          <a:p>
            <a:pPr indent="0" lvl="0" marL="0" rtl="0" algn="ctr">
              <a:spcBef>
                <a:spcPts val="0"/>
              </a:spcBef>
              <a:spcAft>
                <a:spcPts val="0"/>
              </a:spcAft>
              <a:buNone/>
            </a:pPr>
            <a:r>
              <a:rPr lang="fr"/>
              <a:t>ELBOURI Mohamed Ali: Game Theory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5"/>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9" name="Google Shape;329;p35"/>
          <p:cNvSpPr txBox="1"/>
          <p:nvPr>
            <p:ph type="title"/>
          </p:nvPr>
        </p:nvSpPr>
        <p:spPr>
          <a:xfrm>
            <a:off x="442170" y="642135"/>
            <a:ext cx="3420438" cy="84605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Roboto"/>
              <a:buNone/>
            </a:pPr>
            <a:r>
              <a:rPr b="1" i="0" lang="fr" sz="2800">
                <a:latin typeface="Roboto"/>
                <a:ea typeface="Roboto"/>
                <a:cs typeface="Roboto"/>
                <a:sym typeface="Roboto"/>
              </a:rPr>
              <a:t>Présentation du dataset</a:t>
            </a:r>
            <a:endParaRPr sz="2800"/>
          </a:p>
        </p:txBody>
      </p:sp>
      <p:grpSp>
        <p:nvGrpSpPr>
          <p:cNvPr id="330" name="Google Shape;330;p35"/>
          <p:cNvGrpSpPr/>
          <p:nvPr/>
        </p:nvGrpSpPr>
        <p:grpSpPr>
          <a:xfrm>
            <a:off x="0" y="812613"/>
            <a:ext cx="266397" cy="505095"/>
            <a:chOff x="0" y="823811"/>
            <a:chExt cx="355196" cy="673460"/>
          </a:xfrm>
        </p:grpSpPr>
        <p:sp>
          <p:nvSpPr>
            <p:cNvPr id="331" name="Google Shape;331;p35"/>
            <p:cNvSpPr/>
            <p:nvPr/>
          </p:nvSpPr>
          <p:spPr>
            <a:xfrm>
              <a:off x="0" y="823811"/>
              <a:ext cx="87363" cy="67346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2" name="Google Shape;332;p35"/>
            <p:cNvSpPr/>
            <p:nvPr/>
          </p:nvSpPr>
          <p:spPr>
            <a:xfrm>
              <a:off x="159341" y="823811"/>
              <a:ext cx="195855" cy="67346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33" name="Google Shape;333;p35"/>
          <p:cNvSpPr/>
          <p:nvPr/>
        </p:nvSpPr>
        <p:spPr>
          <a:xfrm flipH="1">
            <a:off x="498814" y="1567927"/>
            <a:ext cx="3223260" cy="205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4" name="Google Shape;334;p35"/>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5" name="Google Shape;335;p35"/>
          <p:cNvSpPr/>
          <p:nvPr/>
        </p:nvSpPr>
        <p:spPr>
          <a:xfrm>
            <a:off x="4264358" y="385390"/>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36" name="Google Shape;336;p35"/>
          <p:cNvPicPr preferRelativeResize="0"/>
          <p:nvPr/>
        </p:nvPicPr>
        <p:blipFill rotWithShape="1">
          <a:blip r:embed="rId3">
            <a:alphaModFix/>
          </a:blip>
          <a:srcRect b="-3" l="0" r="2769" t="0"/>
          <a:stretch/>
        </p:blipFill>
        <p:spPr>
          <a:xfrm>
            <a:off x="4483341" y="599514"/>
            <a:ext cx="4069057" cy="394447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5" name="Shape 1095"/>
        <p:cNvGrpSpPr/>
        <p:nvPr/>
      </p:nvGrpSpPr>
      <p:grpSpPr>
        <a:xfrm>
          <a:off x="0" y="0"/>
          <a:ext cx="0" cy="0"/>
          <a:chOff x="0" y="0"/>
          <a:chExt cx="0" cy="0"/>
        </a:xfrm>
      </p:grpSpPr>
      <p:sp>
        <p:nvSpPr>
          <p:cNvPr id="1096" name="Google Shape;1096;p125"/>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97" name="Google Shape;1097;p125"/>
          <p:cNvSpPr txBox="1"/>
          <p:nvPr>
            <p:ph type="title"/>
          </p:nvPr>
        </p:nvSpPr>
        <p:spPr>
          <a:xfrm>
            <a:off x="6950932" y="1517332"/>
            <a:ext cx="1852218"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lang="fr" sz="2800">
                <a:solidFill>
                  <a:schemeClr val="dk1"/>
                </a:solidFill>
                <a:latin typeface="Calibri"/>
                <a:ea typeface="Calibri"/>
                <a:cs typeface="Calibri"/>
                <a:sym typeface="Calibri"/>
              </a:rPr>
              <a:t>Roc Curves: Random Forest</a:t>
            </a:r>
            <a:endParaRPr sz="1100"/>
          </a:p>
        </p:txBody>
      </p:sp>
      <p:sp>
        <p:nvSpPr>
          <p:cNvPr id="1098" name="Google Shape;1098;p125"/>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99" name="Google Shape;1099;p125"/>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00" name="Google Shape;1100;p125"/>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101" name="Google Shape;1101;p125"/>
          <p:cNvPicPr preferRelativeResize="0"/>
          <p:nvPr/>
        </p:nvPicPr>
        <p:blipFill rotWithShape="1">
          <a:blip r:embed="rId3">
            <a:alphaModFix/>
          </a:blip>
          <a:srcRect b="0" l="0" r="0" t="0"/>
          <a:stretch/>
        </p:blipFill>
        <p:spPr>
          <a:xfrm>
            <a:off x="732521" y="583687"/>
            <a:ext cx="5204222" cy="402934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6"/>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Feature importance</a:t>
            </a:r>
            <a:endParaRPr/>
          </a:p>
        </p:txBody>
      </p:sp>
      <p:sp>
        <p:nvSpPr>
          <p:cNvPr id="1107" name="Google Shape;1107;p126"/>
          <p:cNvSpPr txBox="1"/>
          <p:nvPr/>
        </p:nvSpPr>
        <p:spPr>
          <a:xfrm>
            <a:off x="560675" y="1422825"/>
            <a:ext cx="36603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Dans quel but?</a:t>
            </a:r>
            <a:endParaRPr b="1" sz="25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Un modèle plus </a:t>
            </a:r>
            <a:r>
              <a:rPr lang="fr" sz="2200">
                <a:solidFill>
                  <a:srgbClr val="FF0000"/>
                </a:solidFill>
                <a:latin typeface="Calibri"/>
                <a:ea typeface="Calibri"/>
                <a:cs typeface="Calibri"/>
                <a:sym typeface="Calibri"/>
              </a:rPr>
              <a:t>crédible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Un modèle plus </a:t>
            </a:r>
            <a:r>
              <a:rPr lang="fr" sz="2200">
                <a:solidFill>
                  <a:srgbClr val="FF0000"/>
                </a:solidFill>
                <a:latin typeface="Calibri"/>
                <a:ea typeface="Calibri"/>
                <a:cs typeface="Calibri"/>
                <a:sym typeface="Calibri"/>
              </a:rPr>
              <a:t>robuste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Optimisation</a:t>
            </a:r>
            <a:r>
              <a:rPr lang="fr" sz="2200">
                <a:latin typeface="Calibri"/>
                <a:ea typeface="Calibri"/>
                <a:cs typeface="Calibri"/>
                <a:sym typeface="Calibri"/>
              </a:rPr>
              <a:t>: feature selection et feature engineering</a:t>
            </a:r>
            <a:endParaRPr sz="2200">
              <a:latin typeface="Calibri"/>
              <a:ea typeface="Calibri"/>
              <a:cs typeface="Calibri"/>
              <a:sym typeface="Calibri"/>
            </a:endParaRPr>
          </a:p>
        </p:txBody>
      </p:sp>
      <p:sp>
        <p:nvSpPr>
          <p:cNvPr id="1108" name="Google Shape;1108;p126"/>
          <p:cNvSpPr txBox="1"/>
          <p:nvPr/>
        </p:nvSpPr>
        <p:spPr>
          <a:xfrm>
            <a:off x="4654300" y="1422825"/>
            <a:ext cx="42912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Outils?</a:t>
            </a:r>
            <a:endParaRPr b="1" sz="2500">
              <a:latin typeface="Calibri"/>
              <a:ea typeface="Calibri"/>
              <a:cs typeface="Calibri"/>
              <a:sym typeface="Calibri"/>
            </a:endParaRPr>
          </a:p>
          <a:p>
            <a:pPr indent="-368300" lvl="0" marL="457200" rtl="0" algn="l">
              <a:spcBef>
                <a:spcPts val="0"/>
              </a:spcBef>
              <a:spcAft>
                <a:spcPts val="0"/>
              </a:spcAft>
              <a:buClr>
                <a:srgbClr val="FF0000"/>
              </a:buClr>
              <a:buSzPts val="2200"/>
              <a:buFont typeface="Calibri"/>
              <a:buChar char="-"/>
            </a:pPr>
            <a:r>
              <a:rPr lang="fr" sz="2200">
                <a:solidFill>
                  <a:srgbClr val="FF0000"/>
                </a:solidFill>
                <a:latin typeface="Calibri"/>
                <a:ea typeface="Calibri"/>
                <a:cs typeface="Calibri"/>
                <a:sym typeface="Calibri"/>
              </a:rPr>
              <a:t>SHAP</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Sklearn </a:t>
            </a:r>
            <a:r>
              <a:rPr lang="fr" sz="2200">
                <a:solidFill>
                  <a:srgbClr val="FF0000"/>
                </a:solidFill>
                <a:latin typeface="Calibri"/>
                <a:ea typeface="Calibri"/>
                <a:cs typeface="Calibri"/>
                <a:sym typeface="Calibri"/>
              </a:rPr>
              <a:t>Permutation</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Attributs </a:t>
            </a:r>
            <a:r>
              <a:rPr lang="fr" sz="2200">
                <a:latin typeface="Calibri"/>
                <a:ea typeface="Calibri"/>
                <a:cs typeface="Calibri"/>
                <a:sym typeface="Calibri"/>
              </a:rPr>
              <a:t>de modèle</a:t>
            </a:r>
            <a:endParaRPr sz="22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27"/>
          <p:cNvPicPr preferRelativeResize="0"/>
          <p:nvPr/>
        </p:nvPicPr>
        <p:blipFill>
          <a:blip r:embed="rId3">
            <a:alphaModFix/>
          </a:blip>
          <a:stretch>
            <a:fillRect/>
          </a:stretch>
        </p:blipFill>
        <p:spPr>
          <a:xfrm>
            <a:off x="862348" y="767662"/>
            <a:ext cx="3709649" cy="3608174"/>
          </a:xfrm>
          <a:prstGeom prst="rect">
            <a:avLst/>
          </a:prstGeom>
          <a:noFill/>
          <a:ln>
            <a:noFill/>
          </a:ln>
        </p:spPr>
      </p:pic>
      <p:pic>
        <p:nvPicPr>
          <p:cNvPr id="1114" name="Google Shape;1114;p127"/>
          <p:cNvPicPr preferRelativeResize="0"/>
          <p:nvPr/>
        </p:nvPicPr>
        <p:blipFill>
          <a:blip r:embed="rId4">
            <a:alphaModFix/>
          </a:blip>
          <a:stretch>
            <a:fillRect/>
          </a:stretch>
        </p:blipFill>
        <p:spPr>
          <a:xfrm>
            <a:off x="4904825" y="767650"/>
            <a:ext cx="3638102" cy="36081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28"/>
          <p:cNvPicPr preferRelativeResize="0"/>
          <p:nvPr/>
        </p:nvPicPr>
        <p:blipFill>
          <a:blip r:embed="rId3">
            <a:alphaModFix/>
          </a:blip>
          <a:stretch>
            <a:fillRect/>
          </a:stretch>
        </p:blipFill>
        <p:spPr>
          <a:xfrm>
            <a:off x="1458925" y="502838"/>
            <a:ext cx="6226149" cy="41378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9"/>
          <p:cNvSpPr txBox="1"/>
          <p:nvPr>
            <p:ph type="title"/>
          </p:nvPr>
        </p:nvSpPr>
        <p:spPr>
          <a:xfrm>
            <a:off x="427800" y="3424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Comparaisons: meilleurs modèles pour CB</a:t>
            </a:r>
            <a:endParaRPr/>
          </a:p>
        </p:txBody>
      </p:sp>
      <p:sp>
        <p:nvSpPr>
          <p:cNvPr id="1125" name="Google Shape;1125;p129"/>
          <p:cNvSpPr txBox="1"/>
          <p:nvPr/>
        </p:nvSpPr>
        <p:spPr>
          <a:xfrm>
            <a:off x="2373900" y="1814175"/>
            <a:ext cx="36135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F1_score </a:t>
            </a:r>
            <a:r>
              <a:rPr lang="fr" sz="2200">
                <a:latin typeface="Calibri"/>
                <a:ea typeface="Calibri"/>
                <a:cs typeface="Calibri"/>
                <a:sym typeface="Calibri"/>
              </a:rPr>
              <a:t>pour la classe 1</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Precision </a:t>
            </a:r>
            <a:r>
              <a:rPr lang="fr" sz="2200">
                <a:latin typeface="Calibri"/>
                <a:ea typeface="Calibri"/>
                <a:cs typeface="Calibri"/>
                <a:sym typeface="Calibri"/>
              </a:rPr>
              <a:t>pour la classe 1</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Recall </a:t>
            </a:r>
            <a:r>
              <a:rPr lang="fr" sz="2200">
                <a:latin typeface="Calibri"/>
                <a:ea typeface="Calibri"/>
                <a:cs typeface="Calibri"/>
                <a:sym typeface="Calibri"/>
              </a:rPr>
              <a:t>pour la classe 1</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AUC </a:t>
            </a:r>
            <a:r>
              <a:rPr lang="fr" sz="2200">
                <a:latin typeface="Calibri"/>
                <a:ea typeface="Calibri"/>
                <a:cs typeface="Calibri"/>
                <a:sym typeface="Calibri"/>
              </a:rPr>
              <a:t>score</a:t>
            </a:r>
            <a:endParaRPr sz="2200">
              <a:latin typeface="Calibri"/>
              <a:ea typeface="Calibri"/>
              <a:cs typeface="Calibri"/>
              <a:sym typeface="Calibri"/>
            </a:endParaRPr>
          </a:p>
        </p:txBody>
      </p:sp>
      <p:sp>
        <p:nvSpPr>
          <p:cNvPr id="1126" name="Google Shape;1126;p129"/>
          <p:cNvSpPr txBox="1"/>
          <p:nvPr/>
        </p:nvSpPr>
        <p:spPr>
          <a:xfrm>
            <a:off x="2373900" y="986225"/>
            <a:ext cx="36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latin typeface="Calibri"/>
                <a:ea typeface="Calibri"/>
                <a:cs typeface="Calibri"/>
                <a:sym typeface="Calibri"/>
              </a:rPr>
              <a:t>Critères de comparaison</a:t>
            </a:r>
            <a:endParaRPr b="1" sz="2500">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0"/>
          <p:cNvSpPr txBox="1"/>
          <p:nvPr/>
        </p:nvSpPr>
        <p:spPr>
          <a:xfrm>
            <a:off x="766550" y="455100"/>
            <a:ext cx="701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Tableau récapitulatif: comparaison de sampling</a:t>
            </a:r>
            <a:endParaRPr sz="2700">
              <a:solidFill>
                <a:srgbClr val="980000"/>
              </a:solidFill>
              <a:latin typeface="Calibri"/>
              <a:ea typeface="Calibri"/>
              <a:cs typeface="Calibri"/>
              <a:sym typeface="Calibri"/>
            </a:endParaRPr>
          </a:p>
        </p:txBody>
      </p:sp>
      <p:pic>
        <p:nvPicPr>
          <p:cNvPr id="1132" name="Google Shape;1132;p130"/>
          <p:cNvPicPr preferRelativeResize="0"/>
          <p:nvPr/>
        </p:nvPicPr>
        <p:blipFill>
          <a:blip r:embed="rId3">
            <a:alphaModFix/>
          </a:blip>
          <a:stretch>
            <a:fillRect/>
          </a:stretch>
        </p:blipFill>
        <p:spPr>
          <a:xfrm>
            <a:off x="459475" y="1161520"/>
            <a:ext cx="8225050" cy="350945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pic>
        <p:nvPicPr>
          <p:cNvPr id="1137" name="Google Shape;1137;p131"/>
          <p:cNvPicPr preferRelativeResize="0"/>
          <p:nvPr/>
        </p:nvPicPr>
        <p:blipFill>
          <a:blip r:embed="rId3">
            <a:alphaModFix/>
          </a:blip>
          <a:stretch>
            <a:fillRect/>
          </a:stretch>
        </p:blipFill>
        <p:spPr>
          <a:xfrm>
            <a:off x="398988" y="965975"/>
            <a:ext cx="8346024" cy="38071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132"/>
          <p:cNvPicPr preferRelativeResize="0"/>
          <p:nvPr/>
        </p:nvPicPr>
        <p:blipFill>
          <a:blip r:embed="rId3">
            <a:alphaModFix/>
          </a:blip>
          <a:stretch>
            <a:fillRect/>
          </a:stretch>
        </p:blipFill>
        <p:spPr>
          <a:xfrm>
            <a:off x="309012" y="995050"/>
            <a:ext cx="8525974" cy="34813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3"/>
          <p:cNvSpPr txBox="1"/>
          <p:nvPr/>
        </p:nvSpPr>
        <p:spPr>
          <a:xfrm>
            <a:off x="766550" y="455100"/>
            <a:ext cx="7018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Tableau récapitulatif des meilleurs performances</a:t>
            </a:r>
            <a:endParaRPr sz="2700">
              <a:solidFill>
                <a:srgbClr val="980000"/>
              </a:solidFill>
              <a:latin typeface="Calibri"/>
              <a:ea typeface="Calibri"/>
              <a:cs typeface="Calibri"/>
              <a:sym typeface="Calibri"/>
            </a:endParaRPr>
          </a:p>
        </p:txBody>
      </p:sp>
      <p:pic>
        <p:nvPicPr>
          <p:cNvPr id="1148" name="Google Shape;1148;p133"/>
          <p:cNvPicPr preferRelativeResize="0"/>
          <p:nvPr/>
        </p:nvPicPr>
        <p:blipFill>
          <a:blip r:embed="rId3">
            <a:alphaModFix/>
          </a:blip>
          <a:stretch>
            <a:fillRect/>
          </a:stretch>
        </p:blipFill>
        <p:spPr>
          <a:xfrm>
            <a:off x="335475" y="1698300"/>
            <a:ext cx="8473049" cy="24144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4"/>
          <p:cNvSpPr txBox="1"/>
          <p:nvPr/>
        </p:nvSpPr>
        <p:spPr>
          <a:xfrm>
            <a:off x="766550" y="455100"/>
            <a:ext cx="361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F1_score</a:t>
            </a:r>
            <a:endParaRPr sz="2700">
              <a:solidFill>
                <a:srgbClr val="980000"/>
              </a:solidFill>
              <a:latin typeface="Calibri"/>
              <a:ea typeface="Calibri"/>
              <a:cs typeface="Calibri"/>
              <a:sym typeface="Calibri"/>
            </a:endParaRPr>
          </a:p>
        </p:txBody>
      </p:sp>
      <p:pic>
        <p:nvPicPr>
          <p:cNvPr id="1154" name="Google Shape;1154;p134"/>
          <p:cNvPicPr preferRelativeResize="0"/>
          <p:nvPr/>
        </p:nvPicPr>
        <p:blipFill>
          <a:blip r:embed="rId3">
            <a:alphaModFix/>
          </a:blip>
          <a:stretch>
            <a:fillRect/>
          </a:stretch>
        </p:blipFill>
        <p:spPr>
          <a:xfrm>
            <a:off x="568538" y="925000"/>
            <a:ext cx="8006925" cy="401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6"/>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42" name="Google Shape;342;p36"/>
          <p:cNvGrpSpPr/>
          <p:nvPr/>
        </p:nvGrpSpPr>
        <p:grpSpPr>
          <a:xfrm rot="5400000">
            <a:off x="-1755331" y="1999638"/>
            <a:ext cx="4395038" cy="395784"/>
            <a:chOff x="6081624" y="1998368"/>
            <a:chExt cx="5613457" cy="782175"/>
          </a:xfrm>
        </p:grpSpPr>
        <p:sp>
          <p:nvSpPr>
            <p:cNvPr id="343" name="Google Shape;343;p36"/>
            <p:cNvSpPr/>
            <p:nvPr/>
          </p:nvSpPr>
          <p:spPr>
            <a:xfrm rot="5400000">
              <a:off x="11228040" y="2313027"/>
              <a:ext cx="781700" cy="152382"/>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4" name="Google Shape;344;p36"/>
            <p:cNvSpPr/>
            <p:nvPr/>
          </p:nvSpPr>
          <p:spPr>
            <a:xfrm rot="10800000">
              <a:off x="6081624" y="1998844"/>
              <a:ext cx="5372968" cy="7816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45" name="Google Shape;345;p36"/>
          <p:cNvSpPr/>
          <p:nvPr/>
        </p:nvSpPr>
        <p:spPr>
          <a:xfrm>
            <a:off x="434646" y="388423"/>
            <a:ext cx="8333797" cy="4393474"/>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6" name="Google Shape;346;p36"/>
          <p:cNvSpPr txBox="1"/>
          <p:nvPr>
            <p:ph type="title"/>
          </p:nvPr>
        </p:nvSpPr>
        <p:spPr>
          <a:xfrm>
            <a:off x="792769" y="691983"/>
            <a:ext cx="3780214" cy="877189"/>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fr" sz="3000"/>
              <a:t>Valeurs nulles</a:t>
            </a:r>
            <a:endParaRPr sz="1100"/>
          </a:p>
        </p:txBody>
      </p:sp>
      <p:sp>
        <p:nvSpPr>
          <p:cNvPr id="347" name="Google Shape;347;p36"/>
          <p:cNvSpPr/>
          <p:nvPr/>
        </p:nvSpPr>
        <p:spPr>
          <a:xfrm flipH="1">
            <a:off x="791785" y="1697524"/>
            <a:ext cx="3703320" cy="205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48" name="Google Shape;348;p36"/>
          <p:cNvPicPr preferRelativeResize="0"/>
          <p:nvPr/>
        </p:nvPicPr>
        <p:blipFill rotWithShape="1">
          <a:blip r:embed="rId3">
            <a:alphaModFix/>
          </a:blip>
          <a:srcRect b="0" l="0" r="0" t="0"/>
          <a:stretch/>
        </p:blipFill>
        <p:spPr>
          <a:xfrm>
            <a:off x="3851807" y="484277"/>
            <a:ext cx="2308327" cy="3845156"/>
          </a:xfrm>
          <a:prstGeom prst="rect">
            <a:avLst/>
          </a:prstGeom>
          <a:noFill/>
          <a:ln>
            <a:noFill/>
          </a:ln>
        </p:spPr>
      </p:pic>
      <p:pic>
        <p:nvPicPr>
          <p:cNvPr id="349" name="Google Shape;349;p36"/>
          <p:cNvPicPr preferRelativeResize="0"/>
          <p:nvPr/>
        </p:nvPicPr>
        <p:blipFill rotWithShape="1">
          <a:blip r:embed="rId4">
            <a:alphaModFix/>
          </a:blip>
          <a:srcRect b="0" l="0" r="0" t="0"/>
          <a:stretch/>
        </p:blipFill>
        <p:spPr>
          <a:xfrm>
            <a:off x="6343117" y="484277"/>
            <a:ext cx="2242344" cy="385111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5"/>
          <p:cNvSpPr txBox="1"/>
          <p:nvPr/>
        </p:nvSpPr>
        <p:spPr>
          <a:xfrm>
            <a:off x="766550" y="455100"/>
            <a:ext cx="361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Precision</a:t>
            </a:r>
            <a:endParaRPr sz="2700">
              <a:solidFill>
                <a:srgbClr val="980000"/>
              </a:solidFill>
              <a:latin typeface="Calibri"/>
              <a:ea typeface="Calibri"/>
              <a:cs typeface="Calibri"/>
              <a:sym typeface="Calibri"/>
            </a:endParaRPr>
          </a:p>
        </p:txBody>
      </p:sp>
      <p:pic>
        <p:nvPicPr>
          <p:cNvPr id="1160" name="Google Shape;1160;p135"/>
          <p:cNvPicPr preferRelativeResize="0"/>
          <p:nvPr/>
        </p:nvPicPr>
        <p:blipFill>
          <a:blip r:embed="rId3">
            <a:alphaModFix/>
          </a:blip>
          <a:stretch>
            <a:fillRect/>
          </a:stretch>
        </p:blipFill>
        <p:spPr>
          <a:xfrm>
            <a:off x="785625" y="1055400"/>
            <a:ext cx="7572741" cy="37833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6"/>
          <p:cNvSpPr txBox="1"/>
          <p:nvPr/>
        </p:nvSpPr>
        <p:spPr>
          <a:xfrm>
            <a:off x="766550" y="455100"/>
            <a:ext cx="361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Recall</a:t>
            </a:r>
            <a:endParaRPr sz="2700">
              <a:solidFill>
                <a:srgbClr val="980000"/>
              </a:solidFill>
              <a:latin typeface="Calibri"/>
              <a:ea typeface="Calibri"/>
              <a:cs typeface="Calibri"/>
              <a:sym typeface="Calibri"/>
            </a:endParaRPr>
          </a:p>
        </p:txBody>
      </p:sp>
      <p:pic>
        <p:nvPicPr>
          <p:cNvPr id="1166" name="Google Shape;1166;p136"/>
          <p:cNvPicPr preferRelativeResize="0"/>
          <p:nvPr/>
        </p:nvPicPr>
        <p:blipFill>
          <a:blip r:embed="rId3">
            <a:alphaModFix/>
          </a:blip>
          <a:stretch>
            <a:fillRect/>
          </a:stretch>
        </p:blipFill>
        <p:spPr>
          <a:xfrm>
            <a:off x="655663" y="915250"/>
            <a:ext cx="7832676" cy="3935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7"/>
          <p:cNvSpPr txBox="1"/>
          <p:nvPr/>
        </p:nvSpPr>
        <p:spPr>
          <a:xfrm>
            <a:off x="766550" y="455100"/>
            <a:ext cx="361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AUC</a:t>
            </a:r>
            <a:endParaRPr sz="2700">
              <a:solidFill>
                <a:srgbClr val="980000"/>
              </a:solidFill>
              <a:latin typeface="Calibri"/>
              <a:ea typeface="Calibri"/>
              <a:cs typeface="Calibri"/>
              <a:sym typeface="Calibri"/>
            </a:endParaRPr>
          </a:p>
        </p:txBody>
      </p:sp>
      <p:pic>
        <p:nvPicPr>
          <p:cNvPr id="1172" name="Google Shape;1172;p137"/>
          <p:cNvPicPr preferRelativeResize="0"/>
          <p:nvPr/>
        </p:nvPicPr>
        <p:blipFill>
          <a:blip r:embed="rId3">
            <a:alphaModFix/>
          </a:blip>
          <a:stretch>
            <a:fillRect/>
          </a:stretch>
        </p:blipFill>
        <p:spPr>
          <a:xfrm>
            <a:off x="763888" y="1055400"/>
            <a:ext cx="7616219" cy="37833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580000" y="2262650"/>
            <a:ext cx="80532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LSTM</a:t>
            </a:r>
            <a:r>
              <a:rPr lang="fr" sz="2200">
                <a:latin typeface="Calibri"/>
                <a:ea typeface="Calibri"/>
                <a:cs typeface="Calibri"/>
                <a:sym typeface="Calibri"/>
              </a:rPr>
              <a:t>: Ajouter des features et réduire la complexité</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XGBoost</a:t>
            </a:r>
            <a:r>
              <a:rPr lang="fr" sz="2200">
                <a:latin typeface="Calibri"/>
                <a:ea typeface="Calibri"/>
                <a:cs typeface="Calibri"/>
                <a:sym typeface="Calibri"/>
              </a:rPr>
              <a:t>: Feature Engineering et Feature Selection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Neural Network</a:t>
            </a:r>
            <a:r>
              <a:rPr lang="fr" sz="2200">
                <a:latin typeface="Calibri"/>
                <a:ea typeface="Calibri"/>
                <a:cs typeface="Calibri"/>
                <a:sym typeface="Calibri"/>
              </a:rPr>
              <a:t>: Plus de couches/unités et Feature Engineering</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Random Forest</a:t>
            </a:r>
            <a:r>
              <a:rPr lang="fr" sz="2200">
                <a:latin typeface="Calibri"/>
                <a:ea typeface="Calibri"/>
                <a:cs typeface="Calibri"/>
                <a:sym typeface="Calibri"/>
              </a:rPr>
              <a:t>: Feature Engineering et Feature Selection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Kohonen</a:t>
            </a:r>
            <a:r>
              <a:rPr lang="fr" sz="2200">
                <a:latin typeface="Calibri"/>
                <a:ea typeface="Calibri"/>
                <a:cs typeface="Calibri"/>
                <a:sym typeface="Calibri"/>
              </a:rPr>
              <a:t>: Stabiliser les résultat</a:t>
            </a:r>
            <a:endParaRPr sz="2200">
              <a:latin typeface="Calibri"/>
              <a:ea typeface="Calibri"/>
              <a:cs typeface="Calibri"/>
              <a:sym typeface="Calibri"/>
            </a:endParaRPr>
          </a:p>
        </p:txBody>
      </p:sp>
      <p:sp>
        <p:nvSpPr>
          <p:cNvPr id="1178" name="Google Shape;1178;p138"/>
          <p:cNvSpPr txBox="1"/>
          <p:nvPr/>
        </p:nvSpPr>
        <p:spPr>
          <a:xfrm>
            <a:off x="580000" y="1238500"/>
            <a:ext cx="36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latin typeface="Calibri"/>
                <a:ea typeface="Calibri"/>
                <a:cs typeface="Calibri"/>
                <a:sym typeface="Calibri"/>
              </a:rPr>
              <a:t>Algorithmes à optimiser</a:t>
            </a:r>
            <a:endParaRPr b="1" sz="2500">
              <a:latin typeface="Calibri"/>
              <a:ea typeface="Calibri"/>
              <a:cs typeface="Calibri"/>
              <a:sym typeface="Calibri"/>
            </a:endParaRPr>
          </a:p>
        </p:txBody>
      </p:sp>
      <p:sp>
        <p:nvSpPr>
          <p:cNvPr id="1179" name="Google Shape;1179;p138"/>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39"/>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1185" name="Google Shape;1185;p139"/>
          <p:cNvSpPr txBox="1"/>
          <p:nvPr/>
        </p:nvSpPr>
        <p:spPr>
          <a:xfrm>
            <a:off x="2492900" y="1227800"/>
            <a:ext cx="3613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latin typeface="Calibri"/>
                <a:ea typeface="Calibri"/>
                <a:cs typeface="Calibri"/>
                <a:sym typeface="Calibri"/>
              </a:rPr>
              <a:t>Prochaines étapes</a:t>
            </a:r>
            <a:endParaRPr b="1" sz="2500">
              <a:latin typeface="Calibri"/>
              <a:ea typeface="Calibri"/>
              <a:cs typeface="Calibri"/>
              <a:sym typeface="Calibri"/>
            </a:endParaRPr>
          </a:p>
        </p:txBody>
      </p:sp>
      <p:sp>
        <p:nvSpPr>
          <p:cNvPr id="1186" name="Google Shape;1186;p139"/>
          <p:cNvSpPr txBox="1"/>
          <p:nvPr/>
        </p:nvSpPr>
        <p:spPr>
          <a:xfrm>
            <a:off x="2064550" y="2305500"/>
            <a:ext cx="36135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Feature </a:t>
            </a:r>
            <a:r>
              <a:rPr lang="fr" sz="2200">
                <a:solidFill>
                  <a:srgbClr val="FF0000"/>
                </a:solidFill>
                <a:latin typeface="Calibri"/>
                <a:ea typeface="Calibri"/>
                <a:cs typeface="Calibri"/>
                <a:sym typeface="Calibri"/>
              </a:rPr>
              <a:t>engineering</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Théorie des </a:t>
            </a:r>
            <a:r>
              <a:rPr lang="fr" sz="2200">
                <a:solidFill>
                  <a:srgbClr val="FF0000"/>
                </a:solidFill>
                <a:latin typeface="Calibri"/>
                <a:ea typeface="Calibri"/>
                <a:cs typeface="Calibri"/>
                <a:sym typeface="Calibri"/>
              </a:rPr>
              <a:t>jeux</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Exécuter sur les </a:t>
            </a:r>
            <a:r>
              <a:rPr lang="fr" sz="2200">
                <a:solidFill>
                  <a:srgbClr val="FF0000"/>
                </a:solidFill>
                <a:latin typeface="Calibri"/>
                <a:ea typeface="Calibri"/>
                <a:cs typeface="Calibri"/>
                <a:sym typeface="Calibri"/>
              </a:rPr>
              <a:t>serveurs</a:t>
            </a:r>
            <a:endParaRPr sz="2200">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7"/>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5" name="Google Shape;355;p37"/>
          <p:cNvSpPr txBox="1"/>
          <p:nvPr>
            <p:ph type="title"/>
          </p:nvPr>
        </p:nvSpPr>
        <p:spPr>
          <a:xfrm>
            <a:off x="835357" y="2220537"/>
            <a:ext cx="3027251" cy="1790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lang="fr" sz="4100">
                <a:solidFill>
                  <a:schemeClr val="dk1"/>
                </a:solidFill>
                <a:latin typeface="Calibri"/>
                <a:ea typeface="Calibri"/>
                <a:cs typeface="Calibri"/>
                <a:sym typeface="Calibri"/>
              </a:rPr>
              <a:t>Répartition des classes </a:t>
            </a:r>
            <a:endParaRPr sz="1100"/>
          </a:p>
        </p:txBody>
      </p:sp>
      <p:grpSp>
        <p:nvGrpSpPr>
          <p:cNvPr id="356" name="Google Shape;356;p37"/>
          <p:cNvGrpSpPr/>
          <p:nvPr/>
        </p:nvGrpSpPr>
        <p:grpSpPr>
          <a:xfrm>
            <a:off x="0" y="2238744"/>
            <a:ext cx="548641" cy="505095"/>
            <a:chOff x="3940602" y="308034"/>
            <a:chExt cx="2116791" cy="3428999"/>
          </a:xfrm>
        </p:grpSpPr>
        <p:sp>
          <p:nvSpPr>
            <p:cNvPr id="357" name="Google Shape;357;p37"/>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8" name="Google Shape;358;p37"/>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9" name="Google Shape;359;p37"/>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60" name="Google Shape;360;p37"/>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1" name="Google Shape;361;p37"/>
          <p:cNvSpPr/>
          <p:nvPr/>
        </p:nvSpPr>
        <p:spPr>
          <a:xfrm>
            <a:off x="4264358" y="293915"/>
            <a:ext cx="4507025" cy="45128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62" name="Google Shape;362;p37"/>
          <p:cNvPicPr preferRelativeResize="0"/>
          <p:nvPr>
            <p:ph idx="1" type="body"/>
          </p:nvPr>
        </p:nvPicPr>
        <p:blipFill rotWithShape="1">
          <a:blip r:embed="rId3">
            <a:alphaModFix/>
          </a:blip>
          <a:srcRect b="3" l="0" r="526" t="0"/>
          <a:stretch/>
        </p:blipFill>
        <p:spPr>
          <a:xfrm>
            <a:off x="4441869" y="546259"/>
            <a:ext cx="4152001" cy="40069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38"/>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8" name="Google Shape;368;p38"/>
          <p:cNvSpPr txBox="1"/>
          <p:nvPr>
            <p:ph type="title"/>
          </p:nvPr>
        </p:nvSpPr>
        <p:spPr>
          <a:xfrm>
            <a:off x="6950932" y="1517332"/>
            <a:ext cx="1852218"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b="1" i="0" lang="fr" sz="2800">
                <a:solidFill>
                  <a:schemeClr val="dk1"/>
                </a:solidFill>
                <a:latin typeface="Calibri"/>
                <a:ea typeface="Calibri"/>
                <a:cs typeface="Calibri"/>
                <a:sym typeface="Calibri"/>
              </a:rPr>
              <a:t>Nombres de fraudes dans chaque set de données </a:t>
            </a:r>
            <a:endParaRPr sz="2800">
              <a:solidFill>
                <a:schemeClr val="dk1"/>
              </a:solidFill>
              <a:latin typeface="Calibri"/>
              <a:ea typeface="Calibri"/>
              <a:cs typeface="Calibri"/>
              <a:sym typeface="Calibri"/>
            </a:endParaRPr>
          </a:p>
        </p:txBody>
      </p:sp>
      <p:sp>
        <p:nvSpPr>
          <p:cNvPr id="369" name="Google Shape;369;p38"/>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0" name="Google Shape;370;p38"/>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1" name="Google Shape;371;p38"/>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72" name="Google Shape;372;p38"/>
          <p:cNvPicPr preferRelativeResize="0"/>
          <p:nvPr/>
        </p:nvPicPr>
        <p:blipFill>
          <a:blip r:embed="rId3">
            <a:alphaModFix/>
          </a:blip>
          <a:stretch>
            <a:fillRect/>
          </a:stretch>
        </p:blipFill>
        <p:spPr>
          <a:xfrm>
            <a:off x="470813" y="2057163"/>
            <a:ext cx="5495925" cy="102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39"/>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8" name="Google Shape;378;p39"/>
          <p:cNvSpPr txBox="1"/>
          <p:nvPr>
            <p:ph type="title"/>
          </p:nvPr>
        </p:nvSpPr>
        <p:spPr>
          <a:xfrm>
            <a:off x="835357" y="2118936"/>
            <a:ext cx="3027251" cy="1790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900"/>
              <a:buFont typeface="Calibri"/>
              <a:buNone/>
            </a:pPr>
            <a:r>
              <a:rPr lang="fr" sz="2900">
                <a:solidFill>
                  <a:schemeClr val="dk1"/>
                </a:solidFill>
                <a:latin typeface="Calibri"/>
                <a:ea typeface="Calibri"/>
                <a:cs typeface="Calibri"/>
                <a:sym typeface="Calibri"/>
              </a:rPr>
              <a:t>Nombre de transactions/Temps </a:t>
            </a:r>
            <a:endParaRPr sz="1100"/>
          </a:p>
        </p:txBody>
      </p:sp>
      <p:grpSp>
        <p:nvGrpSpPr>
          <p:cNvPr id="379" name="Google Shape;379;p39"/>
          <p:cNvGrpSpPr/>
          <p:nvPr/>
        </p:nvGrpSpPr>
        <p:grpSpPr>
          <a:xfrm>
            <a:off x="0" y="2137143"/>
            <a:ext cx="548641" cy="505095"/>
            <a:chOff x="3940602" y="308034"/>
            <a:chExt cx="2116791" cy="3428999"/>
          </a:xfrm>
        </p:grpSpPr>
        <p:sp>
          <p:nvSpPr>
            <p:cNvPr id="380" name="Google Shape;380;p39"/>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 name="Google Shape;381;p39"/>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2" name="Google Shape;382;p39"/>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83" name="Google Shape;383;p39"/>
          <p:cNvSpPr/>
          <p:nvPr/>
        </p:nvSpPr>
        <p:spPr>
          <a:xfrm>
            <a:off x="4264358" y="509799"/>
            <a:ext cx="4507025" cy="40679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84" name="Google Shape;384;p39"/>
          <p:cNvPicPr preferRelativeResize="0"/>
          <p:nvPr>
            <p:ph idx="1" type="body"/>
          </p:nvPr>
        </p:nvPicPr>
        <p:blipFill rotWithShape="1">
          <a:blip r:embed="rId3">
            <a:alphaModFix/>
          </a:blip>
          <a:srcRect b="-1" l="3825" r="31184" t="0"/>
          <a:stretch/>
        </p:blipFill>
        <p:spPr>
          <a:xfrm>
            <a:off x="4611924" y="696151"/>
            <a:ext cx="3811890" cy="3695206"/>
          </a:xfrm>
          <a:prstGeom prst="rect">
            <a:avLst/>
          </a:prstGeom>
          <a:noFill/>
          <a:ln>
            <a:noFill/>
          </a:ln>
        </p:spPr>
      </p:pic>
      <p:sp>
        <p:nvSpPr>
          <p:cNvPr id="385" name="Google Shape;385;p39"/>
          <p:cNvSpPr/>
          <p:nvPr/>
        </p:nvSpPr>
        <p:spPr>
          <a:xfrm flipH="1">
            <a:off x="4265676" y="4766305"/>
            <a:ext cx="4505706" cy="3428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9" name="Shape 389"/>
        <p:cNvGrpSpPr/>
        <p:nvPr/>
      </p:nvGrpSpPr>
      <p:grpSpPr>
        <a:xfrm>
          <a:off x="0" y="0"/>
          <a:ext cx="0" cy="0"/>
          <a:chOff x="0" y="0"/>
          <a:chExt cx="0" cy="0"/>
        </a:xfrm>
      </p:grpSpPr>
      <p:sp>
        <p:nvSpPr>
          <p:cNvPr id="390" name="Google Shape;390;p40"/>
          <p:cNvSpPr/>
          <p:nvPr/>
        </p:nvSpPr>
        <p:spPr>
          <a:xfrm rot="-5400000">
            <a:off x="4247096" y="-2808823"/>
            <a:ext cx="1016234" cy="8062627"/>
          </a:xfrm>
          <a:prstGeom prst="downArrow">
            <a:avLst>
              <a:gd fmla="val 100000" name="adj1"/>
              <a:gd fmla="val 22582" name="adj2"/>
            </a:avLst>
          </a:prstGeom>
          <a:solidFill>
            <a:srgbClr val="40404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1" name="Google Shape;391;p40"/>
          <p:cNvSpPr txBox="1"/>
          <p:nvPr>
            <p:ph type="title"/>
          </p:nvPr>
        </p:nvSpPr>
        <p:spPr>
          <a:xfrm>
            <a:off x="965199" y="903082"/>
            <a:ext cx="7517548" cy="64342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Roboto"/>
              <a:buNone/>
            </a:pPr>
            <a:r>
              <a:rPr b="1" i="0" lang="fr" sz="3000">
                <a:solidFill>
                  <a:srgbClr val="FFFFFF"/>
                </a:solidFill>
                <a:latin typeface="Roboto"/>
                <a:ea typeface="Roboto"/>
                <a:cs typeface="Roboto"/>
                <a:sym typeface="Roboto"/>
              </a:rPr>
              <a:t>Nombre de transactions/Heure</a:t>
            </a:r>
            <a:endParaRPr sz="3000">
              <a:solidFill>
                <a:srgbClr val="FFFFFF"/>
              </a:solidFill>
            </a:endParaRPr>
          </a:p>
        </p:txBody>
      </p:sp>
      <p:pic>
        <p:nvPicPr>
          <p:cNvPr id="392" name="Google Shape;392;p40"/>
          <p:cNvPicPr preferRelativeResize="0"/>
          <p:nvPr/>
        </p:nvPicPr>
        <p:blipFill rotWithShape="1">
          <a:blip r:embed="rId3">
            <a:alphaModFix/>
          </a:blip>
          <a:srcRect b="0" l="0" r="0" t="0"/>
          <a:stretch/>
        </p:blipFill>
        <p:spPr>
          <a:xfrm>
            <a:off x="1039050" y="1896675"/>
            <a:ext cx="7369850" cy="289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41"/>
          <p:cNvSpPr/>
          <p:nvPr/>
        </p:nvSpPr>
        <p:spPr>
          <a:xfrm rot="-5400000">
            <a:off x="4247096" y="-2808823"/>
            <a:ext cx="1016234" cy="8062627"/>
          </a:xfrm>
          <a:prstGeom prst="downArrow">
            <a:avLst>
              <a:gd fmla="val 100000" name="adj1"/>
              <a:gd fmla="val 22582" name="adj2"/>
            </a:avLst>
          </a:prstGeom>
          <a:solidFill>
            <a:srgbClr val="40404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8" name="Google Shape;398;p41"/>
          <p:cNvSpPr txBox="1"/>
          <p:nvPr>
            <p:ph type="title"/>
          </p:nvPr>
        </p:nvSpPr>
        <p:spPr>
          <a:xfrm>
            <a:off x="965199" y="903082"/>
            <a:ext cx="7517548" cy="64342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Roboto"/>
              <a:buNone/>
            </a:pPr>
            <a:r>
              <a:rPr b="1" i="0" lang="fr" sz="3000">
                <a:solidFill>
                  <a:srgbClr val="FFFFFF"/>
                </a:solidFill>
                <a:latin typeface="Roboto"/>
                <a:ea typeface="Roboto"/>
                <a:cs typeface="Roboto"/>
                <a:sym typeface="Roboto"/>
              </a:rPr>
              <a:t>Dépenses moyennes/Heure</a:t>
            </a:r>
            <a:endParaRPr sz="3000">
              <a:solidFill>
                <a:srgbClr val="FFFFFF"/>
              </a:solidFill>
            </a:endParaRPr>
          </a:p>
        </p:txBody>
      </p:sp>
      <p:pic>
        <p:nvPicPr>
          <p:cNvPr id="399" name="Google Shape;399;p41"/>
          <p:cNvPicPr preferRelativeResize="0"/>
          <p:nvPr/>
        </p:nvPicPr>
        <p:blipFill rotWithShape="1">
          <a:blip r:embed="rId3">
            <a:alphaModFix/>
          </a:blip>
          <a:srcRect b="0" l="0" r="0" t="0"/>
          <a:stretch/>
        </p:blipFill>
        <p:spPr>
          <a:xfrm>
            <a:off x="894178" y="1964176"/>
            <a:ext cx="7517549" cy="29506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42"/>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5" name="Google Shape;405;p42"/>
          <p:cNvSpPr txBox="1"/>
          <p:nvPr>
            <p:ph type="title"/>
          </p:nvPr>
        </p:nvSpPr>
        <p:spPr>
          <a:xfrm>
            <a:off x="6950932" y="1517332"/>
            <a:ext cx="1852218"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700"/>
              <a:buFont typeface="Calibri"/>
              <a:buNone/>
            </a:pPr>
            <a:r>
              <a:rPr b="1" i="0" lang="fr" sz="1700">
                <a:solidFill>
                  <a:schemeClr val="dk1"/>
                </a:solidFill>
                <a:latin typeface="Calibri"/>
                <a:ea typeface="Calibri"/>
                <a:cs typeface="Calibri"/>
                <a:sym typeface="Calibri"/>
              </a:rPr>
              <a:t>Dépenses maximales/Heure</a:t>
            </a:r>
            <a:endParaRPr sz="1700">
              <a:solidFill>
                <a:schemeClr val="dk1"/>
              </a:solidFill>
              <a:latin typeface="Calibri"/>
              <a:ea typeface="Calibri"/>
              <a:cs typeface="Calibri"/>
              <a:sym typeface="Calibri"/>
            </a:endParaRPr>
          </a:p>
        </p:txBody>
      </p:sp>
      <p:sp>
        <p:nvSpPr>
          <p:cNvPr id="406" name="Google Shape;406;p42"/>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7" name="Google Shape;407;p42"/>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08" name="Google Shape;408;p42"/>
          <p:cNvPicPr preferRelativeResize="0"/>
          <p:nvPr>
            <p:ph idx="1" type="body"/>
          </p:nvPr>
        </p:nvPicPr>
        <p:blipFill rotWithShape="1">
          <a:blip r:embed="rId3">
            <a:alphaModFix/>
          </a:blip>
          <a:srcRect b="0" l="0" r="0" t="0"/>
          <a:stretch/>
        </p:blipFill>
        <p:spPr>
          <a:xfrm>
            <a:off x="408928" y="1507043"/>
            <a:ext cx="5706228" cy="2182631"/>
          </a:xfrm>
          <a:prstGeom prst="rect">
            <a:avLst/>
          </a:prstGeom>
          <a:noFill/>
          <a:ln>
            <a:noFill/>
          </a:ln>
        </p:spPr>
      </p:pic>
      <p:sp>
        <p:nvSpPr>
          <p:cNvPr id="409" name="Google Shape;409;p42"/>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p43"/>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5" name="Google Shape;415;p43"/>
          <p:cNvSpPr txBox="1"/>
          <p:nvPr>
            <p:ph type="title"/>
          </p:nvPr>
        </p:nvSpPr>
        <p:spPr>
          <a:xfrm>
            <a:off x="6950924" y="1517325"/>
            <a:ext cx="2018100" cy="2134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b="1" lang="fr" sz="2800"/>
              <a:t>Densité</a:t>
            </a:r>
            <a:endParaRPr sz="2800"/>
          </a:p>
        </p:txBody>
      </p:sp>
      <p:sp>
        <p:nvSpPr>
          <p:cNvPr id="416" name="Google Shape;416;p43"/>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7" name="Google Shape;417;p43"/>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18" name="Google Shape;418;p43"/>
          <p:cNvPicPr preferRelativeResize="0"/>
          <p:nvPr>
            <p:ph idx="1" type="body"/>
          </p:nvPr>
        </p:nvPicPr>
        <p:blipFill rotWithShape="1">
          <a:blip r:embed="rId3">
            <a:alphaModFix/>
          </a:blip>
          <a:srcRect b="0" l="0" r="0" t="0"/>
          <a:stretch/>
        </p:blipFill>
        <p:spPr>
          <a:xfrm>
            <a:off x="408928" y="1062928"/>
            <a:ext cx="2763774" cy="3070859"/>
          </a:xfrm>
          <a:prstGeom prst="rect">
            <a:avLst/>
          </a:prstGeom>
          <a:noFill/>
          <a:ln>
            <a:noFill/>
          </a:ln>
        </p:spPr>
      </p:pic>
      <p:pic>
        <p:nvPicPr>
          <p:cNvPr id="419" name="Google Shape;419;p43"/>
          <p:cNvPicPr preferRelativeResize="0"/>
          <p:nvPr/>
        </p:nvPicPr>
        <p:blipFill rotWithShape="1">
          <a:blip r:embed="rId4">
            <a:alphaModFix/>
          </a:blip>
          <a:srcRect b="0" l="0" r="0" t="0"/>
          <a:stretch/>
        </p:blipFill>
        <p:spPr>
          <a:xfrm>
            <a:off x="3343279" y="1088099"/>
            <a:ext cx="2763774" cy="3020518"/>
          </a:xfrm>
          <a:prstGeom prst="rect">
            <a:avLst/>
          </a:prstGeom>
          <a:noFill/>
          <a:ln>
            <a:noFill/>
          </a:ln>
        </p:spPr>
      </p:pic>
      <p:sp>
        <p:nvSpPr>
          <p:cNvPr id="420" name="Google Shape;420;p43"/>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44"/>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6" name="Google Shape;426;p44"/>
          <p:cNvSpPr txBox="1"/>
          <p:nvPr>
            <p:ph type="title"/>
          </p:nvPr>
        </p:nvSpPr>
        <p:spPr>
          <a:xfrm>
            <a:off x="6950924" y="1517325"/>
            <a:ext cx="1996500" cy="2134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2800"/>
              <a:buFont typeface="Calibri"/>
              <a:buNone/>
            </a:pPr>
            <a:r>
              <a:rPr b="1" lang="fr" sz="2800"/>
              <a:t>Densité</a:t>
            </a:r>
            <a:endParaRPr sz="1100"/>
          </a:p>
        </p:txBody>
      </p:sp>
      <p:sp>
        <p:nvSpPr>
          <p:cNvPr id="427" name="Google Shape;427;p44"/>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8" name="Google Shape;428;p44"/>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429" name="Google Shape;429;p44"/>
          <p:cNvPicPr preferRelativeResize="0"/>
          <p:nvPr>
            <p:ph idx="1" type="body"/>
          </p:nvPr>
        </p:nvPicPr>
        <p:blipFill rotWithShape="1">
          <a:blip r:embed="rId3">
            <a:alphaModFix/>
          </a:blip>
          <a:srcRect b="0" l="0" r="0" t="0"/>
          <a:stretch/>
        </p:blipFill>
        <p:spPr>
          <a:xfrm>
            <a:off x="408928" y="1083962"/>
            <a:ext cx="2763774" cy="3028793"/>
          </a:xfrm>
          <a:prstGeom prst="rect">
            <a:avLst/>
          </a:prstGeom>
          <a:noFill/>
          <a:ln>
            <a:noFill/>
          </a:ln>
        </p:spPr>
      </p:pic>
      <p:pic>
        <p:nvPicPr>
          <p:cNvPr id="430" name="Google Shape;430;p44"/>
          <p:cNvPicPr preferRelativeResize="0"/>
          <p:nvPr/>
        </p:nvPicPr>
        <p:blipFill rotWithShape="1">
          <a:blip r:embed="rId4">
            <a:alphaModFix/>
          </a:blip>
          <a:srcRect b="0" l="0" r="0" t="0"/>
          <a:stretch/>
        </p:blipFill>
        <p:spPr>
          <a:xfrm>
            <a:off x="3343279" y="1108453"/>
            <a:ext cx="2763774" cy="2979810"/>
          </a:xfrm>
          <a:prstGeom prst="rect">
            <a:avLst/>
          </a:prstGeom>
          <a:noFill/>
          <a:ln>
            <a:noFill/>
          </a:ln>
        </p:spPr>
      </p:pic>
      <p:sp>
        <p:nvSpPr>
          <p:cNvPr id="431" name="Google Shape;431;p44"/>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27"/>
          <p:cNvSpPr/>
          <p:nvPr/>
        </p:nvSpPr>
        <p:spPr>
          <a:xfrm>
            <a:off x="0" y="0"/>
            <a:ext cx="9144000" cy="5142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9" name="Google Shape;219;p27"/>
          <p:cNvSpPr/>
          <p:nvPr/>
        </p:nvSpPr>
        <p:spPr>
          <a:xfrm rot="5400000">
            <a:off x="-952751" y="2526948"/>
            <a:ext cx="2400300" cy="114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0" name="Google Shape;220;p27"/>
          <p:cNvSpPr/>
          <p:nvPr/>
        </p:nvSpPr>
        <p:spPr>
          <a:xfrm rot="-5400000">
            <a:off x="4780915" y="780296"/>
            <a:ext cx="5143500" cy="35829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1" name="Google Shape;221;p27"/>
          <p:cNvSpPr/>
          <p:nvPr/>
        </p:nvSpPr>
        <p:spPr>
          <a:xfrm>
            <a:off x="290935" y="643340"/>
            <a:ext cx="8300400" cy="39066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2" name="Google Shape;222;p27"/>
          <p:cNvSpPr txBox="1"/>
          <p:nvPr>
            <p:ph type="ctrTitle"/>
          </p:nvPr>
        </p:nvSpPr>
        <p:spPr>
          <a:xfrm>
            <a:off x="665750" y="3396873"/>
            <a:ext cx="7432800" cy="961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Calibri"/>
              <a:buNone/>
            </a:pPr>
            <a:r>
              <a:rPr lang="fr" sz="5800"/>
              <a:t>Overview</a:t>
            </a:r>
            <a:endParaRPr sz="5800"/>
          </a:p>
        </p:txBody>
      </p:sp>
      <p:sp>
        <p:nvSpPr>
          <p:cNvPr id="223" name="Google Shape;223;p27"/>
          <p:cNvSpPr txBox="1"/>
          <p:nvPr>
            <p:ph idx="1" type="subTitle"/>
          </p:nvPr>
        </p:nvSpPr>
        <p:spPr>
          <a:xfrm>
            <a:off x="665746" y="2435683"/>
            <a:ext cx="7432800" cy="961200"/>
          </a:xfrm>
          <a:prstGeom prst="rect">
            <a:avLst/>
          </a:prstGeom>
          <a:noFill/>
          <a:ln>
            <a:noFill/>
          </a:ln>
        </p:spPr>
        <p:txBody>
          <a:bodyPr anchorCtr="0" anchor="b" bIns="34275" lIns="68575" spcFirstLastPara="1" rIns="68575" wrap="square" tIns="34275">
            <a:noAutofit/>
          </a:bodyPr>
          <a:lstStyle/>
          <a:p>
            <a:pPr indent="0" lvl="0" marL="0" rtl="0" algn="just">
              <a:lnSpc>
                <a:spcPct val="90000"/>
              </a:lnSpc>
              <a:spcBef>
                <a:spcPts val="0"/>
              </a:spcBef>
              <a:spcAft>
                <a:spcPts val="0"/>
              </a:spcAft>
              <a:buClr>
                <a:schemeClr val="dk1"/>
              </a:buClr>
              <a:buSzPts val="1200"/>
              <a:buNone/>
            </a:pPr>
            <a:r>
              <a:rPr i="0" lang="fr" sz="1400">
                <a:latin typeface="Arial"/>
                <a:ea typeface="Arial"/>
                <a:cs typeface="Arial"/>
                <a:sym typeface="Arial"/>
              </a:rPr>
              <a:t>Alors que le monde devient de plus en plus numérique, les fraudes liées aux transactions augmentent également à un rythme rapide. Dans une étude, il a été découvert que 24 milliards USD sont perdus en raison de transactions frauduleuses par carte de crédit en un an. Les banques et les institutions financières sont confrontées à de graves problèmes en raison de transactions frauduleuses. Pour lutter contre ces fraudes, il est nécessaire que les banques mettent en place des stratégies afin que l'argent des clients ne soit pas perdu. La stratégie la plus couramment utilisée par les banques est de fixer un seuil sur le montant de la transaction et toute transaction supérieure à ce montant nécessite plusieurs authentifications de la part du client. Cette méthode fonctionne bien dans la plupart des cas, mais c'est un moyen grossier d'élaborer une stratégie de fraude car elle gâche l'expérience client. </a:t>
            </a:r>
            <a:br>
              <a:rPr lang="fr" sz="1400">
                <a:latin typeface="Arial"/>
                <a:ea typeface="Arial"/>
                <a:cs typeface="Arial"/>
                <a:sym typeface="Arial"/>
              </a:rPr>
            </a:br>
            <a:endParaRPr sz="1400">
              <a:latin typeface="Arial"/>
              <a:ea typeface="Arial"/>
              <a:cs typeface="Arial"/>
              <a:sym typeface="Arial"/>
            </a:endParaRPr>
          </a:p>
        </p:txBody>
      </p:sp>
      <p:sp>
        <p:nvSpPr>
          <p:cNvPr id="224" name="Google Shape;224;p27"/>
          <p:cNvSpPr/>
          <p:nvPr/>
        </p:nvSpPr>
        <p:spPr>
          <a:xfrm rot="5400000">
            <a:off x="-1143014" y="2524587"/>
            <a:ext cx="2400300" cy="114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45"/>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7" name="Google Shape;437;p45"/>
          <p:cNvSpPr txBox="1"/>
          <p:nvPr>
            <p:ph type="title"/>
          </p:nvPr>
        </p:nvSpPr>
        <p:spPr>
          <a:xfrm>
            <a:off x="6950924" y="1517325"/>
            <a:ext cx="2082300" cy="2134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2800"/>
              <a:buFont typeface="Calibri"/>
              <a:buNone/>
            </a:pPr>
            <a:r>
              <a:rPr b="1" lang="fr" sz="2800"/>
              <a:t>Densité</a:t>
            </a:r>
            <a:endParaRPr sz="1100"/>
          </a:p>
        </p:txBody>
      </p:sp>
      <p:sp>
        <p:nvSpPr>
          <p:cNvPr id="438" name="Google Shape;438;p45"/>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9" name="Google Shape;439;p45"/>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0" name="Google Shape;440;p45"/>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1" name="Google Shape;441;p45"/>
          <p:cNvSpPr txBox="1"/>
          <p:nvPr>
            <p:ph idx="1" type="body"/>
          </p:nvPr>
        </p:nvSpPr>
        <p:spPr>
          <a:xfrm>
            <a:off x="-517925" y="1236731"/>
            <a:ext cx="7886700" cy="32634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sz="1100"/>
          </a:p>
        </p:txBody>
      </p:sp>
      <p:pic>
        <p:nvPicPr>
          <p:cNvPr id="442" name="Google Shape;442;p45"/>
          <p:cNvPicPr preferRelativeResize="0"/>
          <p:nvPr/>
        </p:nvPicPr>
        <p:blipFill rotWithShape="1">
          <a:blip r:embed="rId3">
            <a:alphaModFix/>
          </a:blip>
          <a:srcRect b="0" l="0" r="0" t="0"/>
          <a:stretch/>
        </p:blipFill>
        <p:spPr>
          <a:xfrm>
            <a:off x="620141" y="1369219"/>
            <a:ext cx="2522548" cy="2998421"/>
          </a:xfrm>
          <a:prstGeom prst="rect">
            <a:avLst/>
          </a:prstGeom>
          <a:noFill/>
          <a:ln>
            <a:noFill/>
          </a:ln>
        </p:spPr>
      </p:pic>
      <p:pic>
        <p:nvPicPr>
          <p:cNvPr id="443" name="Google Shape;443;p45"/>
          <p:cNvPicPr preferRelativeResize="0"/>
          <p:nvPr/>
        </p:nvPicPr>
        <p:blipFill rotWithShape="1">
          <a:blip r:embed="rId4">
            <a:alphaModFix/>
          </a:blip>
          <a:srcRect b="0" l="0" r="0" t="0"/>
          <a:stretch/>
        </p:blipFill>
        <p:spPr>
          <a:xfrm>
            <a:off x="3494885" y="1399985"/>
            <a:ext cx="2685049" cy="28751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4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9" name="Google Shape;449;p46"/>
          <p:cNvSpPr/>
          <p:nvPr/>
        </p:nvSpPr>
        <p:spPr>
          <a:xfrm>
            <a:off x="415812" y="273844"/>
            <a:ext cx="8375585" cy="1566988"/>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0" name="Google Shape;450;p46"/>
          <p:cNvSpPr txBox="1"/>
          <p:nvPr>
            <p:ph type="title"/>
          </p:nvPr>
        </p:nvSpPr>
        <p:spPr>
          <a:xfrm>
            <a:off x="788670" y="440117"/>
            <a:ext cx="2743200" cy="123444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2800"/>
              <a:buFont typeface="Calibri"/>
              <a:buNone/>
            </a:pPr>
            <a:r>
              <a:rPr b="1" lang="fr" sz="2800"/>
              <a:t>Densité</a:t>
            </a:r>
            <a:endParaRPr sz="1100"/>
          </a:p>
        </p:txBody>
      </p:sp>
      <p:sp>
        <p:nvSpPr>
          <p:cNvPr id="451" name="Google Shape;451;p46"/>
          <p:cNvSpPr/>
          <p:nvPr/>
        </p:nvSpPr>
        <p:spPr>
          <a:xfrm>
            <a:off x="367806" y="793304"/>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2" name="Google Shape;452;p46"/>
          <p:cNvSpPr/>
          <p:nvPr/>
        </p:nvSpPr>
        <p:spPr>
          <a:xfrm rot="5400000">
            <a:off x="3182656" y="1050478"/>
            <a:ext cx="109728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453" name="Google Shape;453;p46"/>
          <p:cNvPicPr preferRelativeResize="0"/>
          <p:nvPr/>
        </p:nvPicPr>
        <p:blipFill rotWithShape="1">
          <a:blip r:embed="rId3">
            <a:alphaModFix/>
          </a:blip>
          <a:srcRect b="0" l="0" r="0" t="0"/>
          <a:stretch/>
        </p:blipFill>
        <p:spPr>
          <a:xfrm>
            <a:off x="1412413" y="2047048"/>
            <a:ext cx="2122979" cy="2612898"/>
          </a:xfrm>
          <a:prstGeom prst="rect">
            <a:avLst/>
          </a:prstGeom>
          <a:noFill/>
          <a:ln>
            <a:noFill/>
          </a:ln>
        </p:spPr>
      </p:pic>
      <p:pic>
        <p:nvPicPr>
          <p:cNvPr id="454" name="Google Shape;454;p46"/>
          <p:cNvPicPr preferRelativeResize="0"/>
          <p:nvPr/>
        </p:nvPicPr>
        <p:blipFill rotWithShape="1">
          <a:blip r:embed="rId4">
            <a:alphaModFix/>
          </a:blip>
          <a:srcRect b="0" l="0" r="0" t="0"/>
          <a:stretch/>
        </p:blipFill>
        <p:spPr>
          <a:xfrm>
            <a:off x="5541171" y="2047048"/>
            <a:ext cx="2358140" cy="26128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8" name="Shape 458"/>
        <p:cNvGrpSpPr/>
        <p:nvPr/>
      </p:nvGrpSpPr>
      <p:grpSpPr>
        <a:xfrm>
          <a:off x="0" y="0"/>
          <a:ext cx="0" cy="0"/>
          <a:chOff x="0" y="0"/>
          <a:chExt cx="0" cy="0"/>
        </a:xfrm>
      </p:grpSpPr>
      <p:sp>
        <p:nvSpPr>
          <p:cNvPr id="459" name="Google Shape;459;p4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0" name="Google Shape;460;p47"/>
          <p:cNvSpPr/>
          <p:nvPr/>
        </p:nvSpPr>
        <p:spPr>
          <a:xfrm>
            <a:off x="-1" y="0"/>
            <a:ext cx="3341755" cy="51435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1" name="Google Shape;461;p47"/>
          <p:cNvSpPr/>
          <p:nvPr/>
        </p:nvSpPr>
        <p:spPr>
          <a:xfrm>
            <a:off x="0" y="0"/>
            <a:ext cx="3334897" cy="51435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2" name="Google Shape;462;p47"/>
          <p:cNvSpPr txBox="1"/>
          <p:nvPr>
            <p:ph type="title"/>
          </p:nvPr>
        </p:nvSpPr>
        <p:spPr>
          <a:xfrm>
            <a:off x="278320" y="870966"/>
            <a:ext cx="2578608" cy="92925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Roboto"/>
              <a:buNone/>
            </a:pPr>
            <a:r>
              <a:rPr b="1" i="0" lang="fr" sz="2000">
                <a:latin typeface="Roboto"/>
                <a:ea typeface="Roboto"/>
                <a:cs typeface="Roboto"/>
                <a:sym typeface="Roboto"/>
              </a:rPr>
              <a:t>Corrélation entre les variables numériques</a:t>
            </a:r>
            <a:endParaRPr sz="2000"/>
          </a:p>
        </p:txBody>
      </p:sp>
      <p:sp>
        <p:nvSpPr>
          <p:cNvPr id="463" name="Google Shape;463;p47"/>
          <p:cNvSpPr/>
          <p:nvPr/>
        </p:nvSpPr>
        <p:spPr>
          <a:xfrm>
            <a:off x="0" y="1069909"/>
            <a:ext cx="96012" cy="49042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64" name="Google Shape;464;p47"/>
          <p:cNvSpPr/>
          <p:nvPr/>
        </p:nvSpPr>
        <p:spPr>
          <a:xfrm>
            <a:off x="296920" y="1832610"/>
            <a:ext cx="253746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465" name="Google Shape;465;p47"/>
          <p:cNvPicPr preferRelativeResize="0"/>
          <p:nvPr/>
        </p:nvPicPr>
        <p:blipFill rotWithShape="1">
          <a:blip r:embed="rId3">
            <a:alphaModFix/>
          </a:blip>
          <a:srcRect b="0" l="0" r="0" t="0"/>
          <a:stretch/>
        </p:blipFill>
        <p:spPr>
          <a:xfrm>
            <a:off x="3716944" y="158867"/>
            <a:ext cx="4656863" cy="48257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48"/>
          <p:cNvSpPr txBox="1"/>
          <p:nvPr>
            <p:ph type="title"/>
          </p:nvPr>
        </p:nvSpPr>
        <p:spPr>
          <a:xfrm>
            <a:off x="1135719" y="224484"/>
            <a:ext cx="7420500" cy="7734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2600"/>
              <a:buFont typeface="Roboto"/>
              <a:buNone/>
            </a:pPr>
            <a:r>
              <a:rPr b="1" i="0" lang="fr" sz="2600">
                <a:latin typeface="Roboto"/>
                <a:ea typeface="Roboto"/>
                <a:cs typeface="Roboto"/>
                <a:sym typeface="Roboto"/>
              </a:rPr>
              <a:t>Data Transformation and features engineering </a:t>
            </a:r>
            <a:endParaRPr sz="2600"/>
          </a:p>
        </p:txBody>
      </p:sp>
      <p:sp>
        <p:nvSpPr>
          <p:cNvPr id="471" name="Google Shape;471;p48"/>
          <p:cNvSpPr/>
          <p:nvPr/>
        </p:nvSpPr>
        <p:spPr>
          <a:xfrm rot="10800000">
            <a:off x="585115" y="1413034"/>
            <a:ext cx="2456751" cy="2139981"/>
          </a:xfrm>
          <a:custGeom>
            <a:rect b="b" l="l" r="r" t="t"/>
            <a:pathLst>
              <a:path extrusionOk="0" h="2853308" w="327566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48"/>
          <p:cNvSpPr/>
          <p:nvPr/>
        </p:nvSpPr>
        <p:spPr>
          <a:xfrm>
            <a:off x="3041866" y="2416897"/>
            <a:ext cx="2432214" cy="2121117"/>
          </a:xfrm>
          <a:custGeom>
            <a:rect b="b" l="l" r="r" t="t"/>
            <a:pathLst>
              <a:path extrusionOk="0" h="2828156" w="3242952">
                <a:moveTo>
                  <a:pt x="2837178" y="0"/>
                </a:moveTo>
                <a:lnTo>
                  <a:pt x="3242952" y="0"/>
                </a:lnTo>
                <a:lnTo>
                  <a:pt x="3242952" y="2828156"/>
                </a:lnTo>
                <a:lnTo>
                  <a:pt x="0" y="2828156"/>
                </a:lnTo>
                <a:lnTo>
                  <a:pt x="0" y="2442859"/>
                </a:lnTo>
                <a:lnTo>
                  <a:pt x="2837178" y="2443295"/>
                </a:lnTo>
                <a:close/>
              </a:path>
            </a:pathLst>
          </a:custGeom>
          <a:solidFill>
            <a:srgbClr val="4C4C4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3" name="Google Shape;473;p48"/>
          <p:cNvSpPr txBox="1"/>
          <p:nvPr>
            <p:ph idx="1" type="body"/>
          </p:nvPr>
        </p:nvSpPr>
        <p:spPr>
          <a:xfrm>
            <a:off x="5836029" y="1709363"/>
            <a:ext cx="2720297" cy="2540359"/>
          </a:xfrm>
          <a:prstGeom prst="rect">
            <a:avLst/>
          </a:prstGeom>
          <a:noFill/>
          <a:ln>
            <a:noFill/>
          </a:ln>
        </p:spPr>
        <p:txBody>
          <a:bodyPr anchorCtr="0" anchor="ctr" bIns="34275" lIns="68575" spcFirstLastPara="1" rIns="68575" wrap="square" tIns="34275">
            <a:noAutofit/>
          </a:bodyPr>
          <a:lstStyle/>
          <a:p>
            <a:pPr indent="-184150" lvl="0" marL="177800" rtl="0" algn="l">
              <a:lnSpc>
                <a:spcPct val="90000"/>
              </a:lnSpc>
              <a:spcBef>
                <a:spcPts val="0"/>
              </a:spcBef>
              <a:spcAft>
                <a:spcPts val="0"/>
              </a:spcAft>
              <a:buClr>
                <a:schemeClr val="dk1"/>
              </a:buClr>
              <a:buSzPts val="1300"/>
              <a:buChar char="•"/>
            </a:pPr>
            <a:r>
              <a:rPr b="0" i="0" lang="fr" sz="1300">
                <a:latin typeface="Arial"/>
                <a:ea typeface="Arial"/>
                <a:cs typeface="Arial"/>
                <a:sym typeface="Arial"/>
              </a:rPr>
              <a:t>A partir de l'exploratory data analysis nous faisons les remarques suivantes :</a:t>
            </a:r>
            <a:endParaRPr b="0" i="0" sz="1300">
              <a:latin typeface="Roboto"/>
              <a:ea typeface="Roboto"/>
              <a:cs typeface="Roboto"/>
              <a:sym typeface="Roboto"/>
            </a:endParaRPr>
          </a:p>
          <a:p>
            <a:pPr indent="-184150" lvl="0" marL="177800" rtl="0" algn="l">
              <a:lnSpc>
                <a:spcPct val="90000"/>
              </a:lnSpc>
              <a:spcBef>
                <a:spcPts val="800"/>
              </a:spcBef>
              <a:spcAft>
                <a:spcPts val="0"/>
              </a:spcAft>
              <a:buClr>
                <a:schemeClr val="dk1"/>
              </a:buClr>
              <a:buSzPts val="1300"/>
              <a:buChar char="•"/>
            </a:pPr>
            <a:r>
              <a:rPr b="0" i="0" lang="fr" sz="1300">
                <a:latin typeface="Arial"/>
                <a:ea typeface="Arial"/>
                <a:cs typeface="Arial"/>
                <a:sym typeface="Arial"/>
              </a:rPr>
              <a:t>- La première colonne contient seulement les indices et n'a aucun effet sur les prédictions</a:t>
            </a:r>
            <a:endParaRPr b="0" i="0" sz="1300">
              <a:latin typeface="Roboto"/>
              <a:ea typeface="Roboto"/>
              <a:cs typeface="Roboto"/>
              <a:sym typeface="Roboto"/>
            </a:endParaRPr>
          </a:p>
          <a:p>
            <a:pPr indent="-184150" lvl="0" marL="177800" rtl="0" algn="l">
              <a:lnSpc>
                <a:spcPct val="90000"/>
              </a:lnSpc>
              <a:spcBef>
                <a:spcPts val="800"/>
              </a:spcBef>
              <a:spcAft>
                <a:spcPts val="0"/>
              </a:spcAft>
              <a:buClr>
                <a:schemeClr val="dk1"/>
              </a:buClr>
              <a:buSzPts val="1300"/>
              <a:buChar char="•"/>
            </a:pPr>
            <a:r>
              <a:rPr b="0" i="0" lang="fr" sz="1300">
                <a:latin typeface="Arial"/>
                <a:ea typeface="Arial"/>
                <a:cs typeface="Arial"/>
                <a:sym typeface="Arial"/>
              </a:rPr>
              <a:t>-La troisième colonne avec le numéro de carte n'a aussi pas d'effet</a:t>
            </a:r>
            <a:endParaRPr b="0" i="0" sz="1300">
              <a:latin typeface="Roboto"/>
              <a:ea typeface="Roboto"/>
              <a:cs typeface="Roboto"/>
              <a:sym typeface="Roboto"/>
            </a:endParaRPr>
          </a:p>
          <a:p>
            <a:pPr indent="-184150" lvl="0" marL="177800" rtl="0" algn="l">
              <a:lnSpc>
                <a:spcPct val="90000"/>
              </a:lnSpc>
              <a:spcBef>
                <a:spcPts val="800"/>
              </a:spcBef>
              <a:spcAft>
                <a:spcPts val="0"/>
              </a:spcAft>
              <a:buClr>
                <a:schemeClr val="dk1"/>
              </a:buClr>
              <a:buSzPts val="1300"/>
              <a:buChar char="•"/>
            </a:pPr>
            <a:r>
              <a:rPr b="0" i="0" lang="fr" sz="1300">
                <a:latin typeface="Arial"/>
                <a:ea typeface="Arial"/>
                <a:cs typeface="Arial"/>
                <a:sym typeface="Arial"/>
              </a:rPr>
              <a:t>- Le nom et prénom n'affecte pas les prédictions </a:t>
            </a:r>
            <a:endParaRPr b="0" i="0" sz="1300">
              <a:latin typeface="Roboto"/>
              <a:ea typeface="Roboto"/>
              <a:cs typeface="Roboto"/>
              <a:sym typeface="Roboto"/>
            </a:endParaRPr>
          </a:p>
          <a:p>
            <a:pPr indent="-184150" lvl="0" marL="177800" rtl="0" algn="l">
              <a:lnSpc>
                <a:spcPct val="90000"/>
              </a:lnSpc>
              <a:spcBef>
                <a:spcPts val="800"/>
              </a:spcBef>
              <a:spcAft>
                <a:spcPts val="0"/>
              </a:spcAft>
              <a:buClr>
                <a:schemeClr val="dk1"/>
              </a:buClr>
              <a:buSzPts val="1300"/>
              <a:buChar char="•"/>
            </a:pPr>
            <a:r>
              <a:rPr b="0" i="0" lang="fr" sz="1300">
                <a:latin typeface="Arial"/>
                <a:ea typeface="Arial"/>
                <a:cs typeface="Arial"/>
                <a:sym typeface="Arial"/>
              </a:rPr>
              <a:t>- Le numéro de transaction</a:t>
            </a:r>
            <a:endParaRPr b="0" i="0" sz="1300">
              <a:latin typeface="Roboto"/>
              <a:ea typeface="Roboto"/>
              <a:cs typeface="Roboto"/>
              <a:sym typeface="Roboto"/>
            </a:endParaRPr>
          </a:p>
          <a:p>
            <a:pPr indent="-184150" lvl="0" marL="177800" rtl="0" algn="l">
              <a:lnSpc>
                <a:spcPct val="90000"/>
              </a:lnSpc>
              <a:spcBef>
                <a:spcPts val="800"/>
              </a:spcBef>
              <a:spcAft>
                <a:spcPts val="0"/>
              </a:spcAft>
              <a:buClr>
                <a:schemeClr val="dk1"/>
              </a:buClr>
              <a:buSzPts val="1300"/>
              <a:buChar char="•"/>
            </a:pPr>
            <a:r>
              <a:rPr b="0" i="0" lang="fr" sz="1300">
                <a:latin typeface="Arial"/>
                <a:ea typeface="Arial"/>
                <a:cs typeface="Arial"/>
                <a:sym typeface="Arial"/>
              </a:rPr>
              <a:t>- La colonne date time peut être utilisée pour </a:t>
            </a:r>
            <a:r>
              <a:rPr lang="fr" sz="1300">
                <a:latin typeface="Arial"/>
                <a:ea typeface="Arial"/>
                <a:cs typeface="Arial"/>
                <a:sym typeface="Arial"/>
              </a:rPr>
              <a:t>calculer</a:t>
            </a:r>
            <a:r>
              <a:rPr b="0" i="0" lang="fr" sz="1300">
                <a:latin typeface="Arial"/>
                <a:ea typeface="Arial"/>
                <a:cs typeface="Arial"/>
                <a:sym typeface="Arial"/>
              </a:rPr>
              <a:t> l'Age de l'utilisateur </a:t>
            </a:r>
            <a:endParaRPr b="0" i="0" sz="1300">
              <a:latin typeface="Raleway"/>
              <a:ea typeface="Raleway"/>
              <a:cs typeface="Raleway"/>
              <a:sym typeface="Raleway"/>
            </a:endParaRPr>
          </a:p>
          <a:p>
            <a:pPr indent="-101600" lvl="0" marL="177800" rtl="0" algn="l">
              <a:lnSpc>
                <a:spcPct val="90000"/>
              </a:lnSpc>
              <a:spcBef>
                <a:spcPts val="800"/>
              </a:spcBef>
              <a:spcAft>
                <a:spcPts val="0"/>
              </a:spcAft>
              <a:buClr>
                <a:schemeClr val="dk1"/>
              </a:buClr>
              <a:buSzPts val="1100"/>
              <a:buNone/>
            </a:pPr>
            <a:r>
              <a:t/>
            </a:r>
            <a:endParaRPr sz="1300"/>
          </a:p>
        </p:txBody>
      </p:sp>
      <p:pic>
        <p:nvPicPr>
          <p:cNvPr id="474" name="Google Shape;474;p48"/>
          <p:cNvPicPr preferRelativeResize="0"/>
          <p:nvPr/>
        </p:nvPicPr>
        <p:blipFill>
          <a:blip r:embed="rId3">
            <a:alphaModFix/>
          </a:blip>
          <a:stretch>
            <a:fillRect/>
          </a:stretch>
        </p:blipFill>
        <p:spPr>
          <a:xfrm>
            <a:off x="1288275" y="2795903"/>
            <a:ext cx="3526200" cy="367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p49"/>
          <p:cNvSpPr/>
          <p:nvPr/>
        </p:nvSpPr>
        <p:spPr>
          <a:xfrm>
            <a:off x="2286"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0" name="Google Shape;480;p49"/>
          <p:cNvSpPr/>
          <p:nvPr/>
        </p:nvSpPr>
        <p:spPr>
          <a:xfrm>
            <a:off x="7656521" y="1"/>
            <a:ext cx="851299" cy="358498"/>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81" name="Google Shape;481;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i="0" lang="fr" sz="2300">
                <a:solidFill>
                  <a:schemeClr val="dk1"/>
                </a:solidFill>
                <a:latin typeface="Calibri"/>
                <a:ea typeface="Calibri"/>
                <a:cs typeface="Calibri"/>
                <a:sym typeface="Calibri"/>
              </a:rPr>
              <a:t>OneHotEncoding vs LabelEncoding</a:t>
            </a:r>
            <a:endParaRPr sz="2300">
              <a:solidFill>
                <a:schemeClr val="dk1"/>
              </a:solidFill>
              <a:latin typeface="Calibri"/>
              <a:ea typeface="Calibri"/>
              <a:cs typeface="Calibri"/>
              <a:sym typeface="Calibri"/>
            </a:endParaRPr>
          </a:p>
        </p:txBody>
      </p:sp>
      <p:sp>
        <p:nvSpPr>
          <p:cNvPr id="482" name="Google Shape;482;p49"/>
          <p:cNvSpPr/>
          <p:nvPr/>
        </p:nvSpPr>
        <p:spPr>
          <a:xfrm flipH="1" rot="-5400000">
            <a:off x="416783" y="1637417"/>
            <a:ext cx="3062575" cy="3062575"/>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3" name="Google Shape;483;p49"/>
          <p:cNvSpPr txBox="1"/>
          <p:nvPr>
            <p:ph idx="2" type="body"/>
          </p:nvPr>
        </p:nvSpPr>
        <p:spPr>
          <a:xfrm>
            <a:off x="628650" y="1193899"/>
            <a:ext cx="7886700" cy="3692400"/>
          </a:xfrm>
          <a:prstGeom prst="rect">
            <a:avLst/>
          </a:prstGeom>
          <a:noFill/>
          <a:ln>
            <a:noFill/>
          </a:ln>
        </p:spPr>
        <p:txBody>
          <a:bodyPr anchorCtr="0" anchor="t" bIns="34275" lIns="68575" spcFirstLastPara="1" rIns="68575" wrap="square" tIns="34275">
            <a:normAutofit fontScale="47500" lnSpcReduction="10000"/>
          </a:bodyPr>
          <a:lstStyle/>
          <a:p>
            <a:pPr indent="0" lvl="0" marL="0" rtl="0" algn="l">
              <a:lnSpc>
                <a:spcPct val="90000"/>
              </a:lnSpc>
              <a:spcBef>
                <a:spcPts val="0"/>
              </a:spcBef>
              <a:spcAft>
                <a:spcPts val="0"/>
              </a:spcAft>
              <a:buClr>
                <a:schemeClr val="dk1"/>
              </a:buClr>
              <a:buSzPct val="54983"/>
              <a:buNone/>
            </a:pPr>
            <a:r>
              <a:rPr b="1" lang="fr" sz="3273"/>
              <a:t>One hot encoding </a:t>
            </a:r>
            <a:endParaRPr sz="2573"/>
          </a:p>
          <a:p>
            <a:pPr indent="-173565" lvl="0" marL="177800" rtl="0" algn="l">
              <a:lnSpc>
                <a:spcPct val="90000"/>
              </a:lnSpc>
              <a:spcBef>
                <a:spcPts val="800"/>
              </a:spcBef>
              <a:spcAft>
                <a:spcPts val="0"/>
              </a:spcAft>
              <a:buClr>
                <a:schemeClr val="dk1"/>
              </a:buClr>
              <a:buSzPct val="100000"/>
              <a:buChar char="•"/>
            </a:pPr>
            <a:r>
              <a:rPr b="0" i="0" lang="fr" sz="2385"/>
              <a:t>- Encoder par des 0 et des 1</a:t>
            </a:r>
            <a:endParaRPr sz="2385"/>
          </a:p>
          <a:p>
            <a:pPr indent="-173565" lvl="0" marL="177800" rtl="0" algn="l">
              <a:lnSpc>
                <a:spcPct val="90000"/>
              </a:lnSpc>
              <a:spcBef>
                <a:spcPts val="800"/>
              </a:spcBef>
              <a:spcAft>
                <a:spcPts val="0"/>
              </a:spcAft>
              <a:buClr>
                <a:schemeClr val="dk1"/>
              </a:buClr>
              <a:buSzPct val="100000"/>
              <a:buChar char="•"/>
            </a:pPr>
            <a:r>
              <a:rPr b="0" i="0" lang="fr" sz="2385"/>
              <a:t>- A B C seront transformés en [1,0,0], [0,1,0] et [0,0,1] respectivement</a:t>
            </a:r>
            <a:endParaRPr b="0" i="0" sz="2385"/>
          </a:p>
          <a:p>
            <a:pPr indent="-173565" lvl="0" marL="177800" rtl="0" algn="l">
              <a:lnSpc>
                <a:spcPct val="90000"/>
              </a:lnSpc>
              <a:spcBef>
                <a:spcPts val="800"/>
              </a:spcBef>
              <a:spcAft>
                <a:spcPts val="0"/>
              </a:spcAft>
              <a:buClr>
                <a:schemeClr val="dk1"/>
              </a:buClr>
              <a:buSzPct val="100000"/>
              <a:buChar char="•"/>
            </a:pPr>
            <a:r>
              <a:rPr b="0" i="0" lang="fr" sz="2385"/>
              <a:t>- Augmente la dimension des attributs : pour décrire tous les commerçants par exemple on doit ajouter plus de 500 colonnes</a:t>
            </a:r>
            <a:endParaRPr b="0" i="0" sz="2385"/>
          </a:p>
          <a:p>
            <a:pPr indent="-173565" lvl="0" marL="177800" rtl="0" algn="l">
              <a:lnSpc>
                <a:spcPct val="90000"/>
              </a:lnSpc>
              <a:spcBef>
                <a:spcPts val="800"/>
              </a:spcBef>
              <a:spcAft>
                <a:spcPts val="0"/>
              </a:spcAft>
              <a:buClr>
                <a:schemeClr val="dk1"/>
              </a:buClr>
              <a:buSzPct val="100000"/>
              <a:buChar char="•"/>
            </a:pPr>
            <a:r>
              <a:rPr b="0" i="0" lang="fr" sz="2385"/>
              <a:t>- Meilleure représentation pour les variables catégoriques non liés par une relation d'ordre </a:t>
            </a:r>
            <a:endParaRPr b="0" i="0" sz="2385"/>
          </a:p>
          <a:p>
            <a:pPr indent="-173565" lvl="0" marL="177800" rtl="0" algn="l">
              <a:lnSpc>
                <a:spcPct val="90000"/>
              </a:lnSpc>
              <a:spcBef>
                <a:spcPts val="800"/>
              </a:spcBef>
              <a:spcAft>
                <a:spcPts val="0"/>
              </a:spcAft>
              <a:buClr>
                <a:schemeClr val="dk1"/>
              </a:buClr>
              <a:buSzPct val="100000"/>
              <a:buChar char="•"/>
            </a:pPr>
            <a:r>
              <a:rPr b="0" i="0" lang="fr" sz="2385"/>
              <a:t>- Ce n'est pas pratique de l'utiliser avec Random Forest : pour le faire on doit diviser en des catégories plus petits</a:t>
            </a:r>
            <a:endParaRPr sz="2385"/>
          </a:p>
          <a:p>
            <a:pPr indent="0" lvl="0" marL="0" rtl="0" algn="l">
              <a:lnSpc>
                <a:spcPct val="90000"/>
              </a:lnSpc>
              <a:spcBef>
                <a:spcPts val="800"/>
              </a:spcBef>
              <a:spcAft>
                <a:spcPts val="0"/>
              </a:spcAft>
              <a:buClr>
                <a:schemeClr val="dk1"/>
              </a:buClr>
              <a:buSzPct val="58579"/>
              <a:buNone/>
            </a:pPr>
            <a:r>
              <a:rPr b="1" i="0" lang="fr" sz="3072"/>
              <a:t>Label Encoding </a:t>
            </a:r>
            <a:endParaRPr b="1" sz="3072"/>
          </a:p>
          <a:p>
            <a:pPr indent="-170973" lvl="0" marL="177800" rtl="0" algn="l">
              <a:lnSpc>
                <a:spcPct val="90000"/>
              </a:lnSpc>
              <a:spcBef>
                <a:spcPts val="800"/>
              </a:spcBef>
              <a:spcAft>
                <a:spcPts val="0"/>
              </a:spcAft>
              <a:buClr>
                <a:schemeClr val="dk1"/>
              </a:buClr>
              <a:buSzPct val="100000"/>
              <a:buChar char="•"/>
            </a:pPr>
            <a:r>
              <a:rPr b="0" i="0" lang="fr" sz="2300"/>
              <a:t>- Encoder par des entiers </a:t>
            </a:r>
            <a:endParaRPr sz="2300"/>
          </a:p>
          <a:p>
            <a:pPr indent="-170973" lvl="0" marL="177800" rtl="0" algn="l">
              <a:lnSpc>
                <a:spcPct val="90000"/>
              </a:lnSpc>
              <a:spcBef>
                <a:spcPts val="800"/>
              </a:spcBef>
              <a:spcAft>
                <a:spcPts val="0"/>
              </a:spcAft>
              <a:buClr>
                <a:schemeClr val="dk1"/>
              </a:buClr>
              <a:buSzPct val="100000"/>
              <a:buChar char="•"/>
            </a:pPr>
            <a:r>
              <a:rPr b="0" i="0" lang="fr" sz="2300"/>
              <a:t>- A B C seront transformés en 0,1 et 2 respectivement- Précision de chaque classe</a:t>
            </a:r>
            <a:endParaRPr b="0" i="0" sz="2300"/>
          </a:p>
          <a:p>
            <a:pPr indent="-170973" lvl="0" marL="177800" rtl="0" algn="l">
              <a:lnSpc>
                <a:spcPct val="90000"/>
              </a:lnSpc>
              <a:spcBef>
                <a:spcPts val="800"/>
              </a:spcBef>
              <a:spcAft>
                <a:spcPts val="0"/>
              </a:spcAft>
              <a:buClr>
                <a:schemeClr val="dk1"/>
              </a:buClr>
              <a:buSzPct val="100000"/>
              <a:buChar char="•"/>
            </a:pPr>
            <a:r>
              <a:rPr b="0" i="0" lang="fr" sz="2300"/>
              <a:t>- Garde la même dimension des attributs</a:t>
            </a:r>
            <a:endParaRPr b="0" i="0" sz="2300"/>
          </a:p>
          <a:p>
            <a:pPr indent="-170973" lvl="0" marL="177800" rtl="0" algn="l">
              <a:lnSpc>
                <a:spcPct val="90000"/>
              </a:lnSpc>
              <a:spcBef>
                <a:spcPts val="800"/>
              </a:spcBef>
              <a:spcAft>
                <a:spcPts val="0"/>
              </a:spcAft>
              <a:buClr>
                <a:schemeClr val="dk1"/>
              </a:buClr>
              <a:buSzPct val="100000"/>
              <a:buChar char="•"/>
            </a:pPr>
            <a:r>
              <a:rPr b="0" i="0" lang="fr" sz="2300"/>
              <a:t>- Meilleure représentation pour les variables catégoriques liés par une relation d'ordre : dans notre cas on peut créer une relation d'ordre entre les variables à tort </a:t>
            </a:r>
            <a:endParaRPr sz="2300"/>
          </a:p>
          <a:p>
            <a:pPr indent="-170973" lvl="0" marL="177800" rtl="0" algn="l">
              <a:lnSpc>
                <a:spcPct val="90000"/>
              </a:lnSpc>
              <a:spcBef>
                <a:spcPts val="800"/>
              </a:spcBef>
              <a:spcAft>
                <a:spcPts val="0"/>
              </a:spcAft>
              <a:buClr>
                <a:schemeClr val="dk1"/>
              </a:buClr>
              <a:buSzPct val="100000"/>
              <a:buChar char="•"/>
            </a:pPr>
            <a:r>
              <a:rPr b="0" i="0" lang="fr" sz="2300"/>
              <a:t>- C'est pratique de l'appliquer avec Random Forest </a:t>
            </a:r>
            <a:endParaRPr sz="2300"/>
          </a:p>
          <a:p>
            <a:pPr indent="-101600" lvl="0" marL="177800" rtl="0" algn="l">
              <a:lnSpc>
                <a:spcPct val="90000"/>
              </a:lnSpc>
              <a:spcBef>
                <a:spcPts val="800"/>
              </a:spcBef>
              <a:spcAft>
                <a:spcPts val="0"/>
              </a:spcAft>
              <a:buClr>
                <a:schemeClr val="dk1"/>
              </a:buClr>
              <a:buSzPct val="100000"/>
              <a:buNone/>
            </a:pPr>
            <a:r>
              <a:t/>
            </a:r>
            <a:endParaRPr b="0" i="0" sz="1100"/>
          </a:p>
          <a:p>
            <a:pPr indent="-101600" lvl="0" marL="177800" rtl="0" algn="l">
              <a:lnSpc>
                <a:spcPct val="90000"/>
              </a:lnSpc>
              <a:spcBef>
                <a:spcPts val="800"/>
              </a:spcBef>
              <a:spcAft>
                <a:spcPts val="0"/>
              </a:spcAft>
              <a:buClr>
                <a:schemeClr val="dk1"/>
              </a:buClr>
              <a:buSzPct val="100000"/>
              <a:buNone/>
            </a:pPr>
            <a:r>
              <a:t/>
            </a:r>
            <a:endParaRPr b="0" i="0" sz="1100"/>
          </a:p>
          <a:p>
            <a:pPr indent="-101600" lvl="0" marL="177800" rtl="0" algn="l">
              <a:lnSpc>
                <a:spcPct val="90000"/>
              </a:lnSpc>
              <a:spcBef>
                <a:spcPts val="800"/>
              </a:spcBef>
              <a:spcAft>
                <a:spcPts val="0"/>
              </a:spcAft>
              <a:buClr>
                <a:schemeClr val="dk1"/>
              </a:buClr>
              <a:buSzPct val="100000"/>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464646"/>
              </a:buClr>
              <a:buSzPts val="3300"/>
              <a:buFont typeface="Roboto"/>
              <a:buNone/>
            </a:pPr>
            <a:r>
              <a:rPr b="1" i="0" lang="fr" sz="2600">
                <a:solidFill>
                  <a:srgbClr val="464646"/>
                </a:solidFill>
                <a:latin typeface="Roboto"/>
                <a:ea typeface="Roboto"/>
                <a:cs typeface="Roboto"/>
                <a:sym typeface="Roboto"/>
              </a:rPr>
              <a:t>OneHotEncoding </a:t>
            </a:r>
            <a:endParaRPr sz="2600"/>
          </a:p>
        </p:txBody>
      </p:sp>
      <p:sp>
        <p:nvSpPr>
          <p:cNvPr id="489" name="Google Shape;489;p50"/>
          <p:cNvSpPr txBox="1"/>
          <p:nvPr>
            <p:ph idx="1" type="body"/>
          </p:nvPr>
        </p:nvSpPr>
        <p:spPr>
          <a:xfrm>
            <a:off x="575075" y="1354919"/>
            <a:ext cx="7886700" cy="3263400"/>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rgbClr val="464646"/>
              </a:buClr>
              <a:buSzPts val="2200"/>
              <a:buChar char="•"/>
            </a:pPr>
            <a:r>
              <a:rPr b="1" i="0" lang="fr" sz="1200">
                <a:solidFill>
                  <a:srgbClr val="464646"/>
                </a:solidFill>
                <a:latin typeface="Roboto"/>
                <a:ea typeface="Roboto"/>
                <a:cs typeface="Roboto"/>
                <a:sym typeface="Roboto"/>
              </a:rPr>
              <a:t>Liste des variable catégoriques</a:t>
            </a:r>
            <a:endParaRPr sz="1200"/>
          </a:p>
          <a:p>
            <a:pPr indent="-38100" lvl="0" marL="177800" rtl="0" algn="l">
              <a:lnSpc>
                <a:spcPct val="90000"/>
              </a:lnSpc>
              <a:spcBef>
                <a:spcPts val="800"/>
              </a:spcBef>
              <a:spcAft>
                <a:spcPts val="0"/>
              </a:spcAft>
              <a:buClr>
                <a:schemeClr val="dk1"/>
              </a:buClr>
              <a:buSzPts val="2100"/>
              <a:buNone/>
            </a:pPr>
            <a:r>
              <a:t/>
            </a:r>
            <a:endParaRPr b="1" sz="1100">
              <a:solidFill>
                <a:srgbClr val="464646"/>
              </a:solidFill>
              <a:latin typeface="Roboto"/>
              <a:ea typeface="Roboto"/>
              <a:cs typeface="Roboto"/>
              <a:sym typeface="Roboto"/>
            </a:endParaRPr>
          </a:p>
          <a:p>
            <a:pPr indent="-38100" lvl="0" marL="177800" rtl="0" algn="l">
              <a:lnSpc>
                <a:spcPct val="90000"/>
              </a:lnSpc>
              <a:spcBef>
                <a:spcPts val="800"/>
              </a:spcBef>
              <a:spcAft>
                <a:spcPts val="0"/>
              </a:spcAft>
              <a:buClr>
                <a:schemeClr val="dk1"/>
              </a:buClr>
              <a:buSzPts val="2100"/>
              <a:buNone/>
            </a:pPr>
            <a:r>
              <a:t/>
            </a:r>
            <a:endParaRPr b="1" i="0" sz="1100">
              <a:solidFill>
                <a:srgbClr val="464646"/>
              </a:solidFill>
              <a:latin typeface="Roboto"/>
              <a:ea typeface="Roboto"/>
              <a:cs typeface="Roboto"/>
              <a:sym typeface="Roboto"/>
            </a:endParaRPr>
          </a:p>
          <a:p>
            <a:pPr indent="-177800" lvl="0" marL="177800" rtl="0" algn="l">
              <a:lnSpc>
                <a:spcPct val="90000"/>
              </a:lnSpc>
              <a:spcBef>
                <a:spcPts val="800"/>
              </a:spcBef>
              <a:spcAft>
                <a:spcPts val="0"/>
              </a:spcAft>
              <a:buClr>
                <a:srgbClr val="464646"/>
              </a:buClr>
              <a:buSzPts val="2200"/>
              <a:buChar char="•"/>
            </a:pPr>
            <a:r>
              <a:rPr b="1" i="0" lang="fr" sz="1200">
                <a:solidFill>
                  <a:srgbClr val="464646"/>
                </a:solidFill>
                <a:latin typeface="Roboto"/>
                <a:ea typeface="Roboto"/>
                <a:cs typeface="Roboto"/>
                <a:sym typeface="Roboto"/>
              </a:rPr>
              <a:t>Valeurs distinctes </a:t>
            </a:r>
            <a:endParaRPr sz="1200"/>
          </a:p>
        </p:txBody>
      </p:sp>
      <p:pic>
        <p:nvPicPr>
          <p:cNvPr id="490" name="Google Shape;490;p50"/>
          <p:cNvPicPr preferRelativeResize="0"/>
          <p:nvPr/>
        </p:nvPicPr>
        <p:blipFill rotWithShape="1">
          <a:blip r:embed="rId3">
            <a:alphaModFix/>
          </a:blip>
          <a:srcRect b="0" l="0" r="0" t="0"/>
          <a:stretch/>
        </p:blipFill>
        <p:spPr>
          <a:xfrm>
            <a:off x="1064415" y="1771659"/>
            <a:ext cx="6908006" cy="478631"/>
          </a:xfrm>
          <a:prstGeom prst="rect">
            <a:avLst/>
          </a:prstGeom>
          <a:noFill/>
          <a:ln>
            <a:noFill/>
          </a:ln>
        </p:spPr>
      </p:pic>
      <p:pic>
        <p:nvPicPr>
          <p:cNvPr id="491" name="Google Shape;491;p50"/>
          <p:cNvPicPr preferRelativeResize="0"/>
          <p:nvPr/>
        </p:nvPicPr>
        <p:blipFill rotWithShape="1">
          <a:blip r:embed="rId4">
            <a:alphaModFix/>
          </a:blip>
          <a:srcRect b="0" l="0" r="0" t="0"/>
          <a:stretch/>
        </p:blipFill>
        <p:spPr>
          <a:xfrm>
            <a:off x="1493021" y="2689519"/>
            <a:ext cx="5436394" cy="1928813"/>
          </a:xfrm>
          <a:prstGeom prst="rect">
            <a:avLst/>
          </a:prstGeom>
          <a:noFill/>
          <a:ln>
            <a:noFill/>
          </a:ln>
        </p:spPr>
      </p:pic>
      <p:sp>
        <p:nvSpPr>
          <p:cNvPr id="492" name="Google Shape;492;p50"/>
          <p:cNvSpPr/>
          <p:nvPr/>
        </p:nvSpPr>
        <p:spPr>
          <a:xfrm>
            <a:off x="8593925" y="21425"/>
            <a:ext cx="550200" cy="5122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highlight>
                <a:schemeClr val="accent4"/>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p51"/>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98" name="Google Shape;498;p51"/>
          <p:cNvGrpSpPr/>
          <p:nvPr/>
        </p:nvGrpSpPr>
        <p:grpSpPr>
          <a:xfrm>
            <a:off x="3" y="797137"/>
            <a:ext cx="548641" cy="505095"/>
            <a:chOff x="3940602" y="308034"/>
            <a:chExt cx="2116791" cy="3428999"/>
          </a:xfrm>
        </p:grpSpPr>
        <p:sp>
          <p:nvSpPr>
            <p:cNvPr id="499" name="Google Shape;499;p51"/>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0" name="Google Shape;500;p51"/>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1" name="Google Shape;501;p51"/>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502" name="Google Shape;502;p51"/>
          <p:cNvSpPr/>
          <p:nvPr/>
        </p:nvSpPr>
        <p:spPr>
          <a:xfrm>
            <a:off x="480060" y="492113"/>
            <a:ext cx="4193090" cy="10736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03" name="Google Shape;503;p51"/>
          <p:cNvSpPr txBox="1"/>
          <p:nvPr>
            <p:ph type="title"/>
          </p:nvPr>
        </p:nvSpPr>
        <p:spPr>
          <a:xfrm>
            <a:off x="782723" y="655455"/>
            <a:ext cx="3696218" cy="77683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Roboto"/>
              <a:buNone/>
            </a:pPr>
            <a:r>
              <a:rPr b="1" i="0" lang="fr" sz="2700">
                <a:latin typeface="Roboto"/>
                <a:ea typeface="Roboto"/>
                <a:cs typeface="Roboto"/>
                <a:sym typeface="Roboto"/>
              </a:rPr>
              <a:t>OneHotEncoding</a:t>
            </a:r>
            <a:endParaRPr sz="2700"/>
          </a:p>
        </p:txBody>
      </p:sp>
      <p:sp>
        <p:nvSpPr>
          <p:cNvPr id="504" name="Google Shape;504;p51"/>
          <p:cNvSpPr/>
          <p:nvPr/>
        </p:nvSpPr>
        <p:spPr>
          <a:xfrm>
            <a:off x="4975813" y="493775"/>
            <a:ext cx="3539537" cy="20093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05" name="Google Shape;505;p51"/>
          <p:cNvPicPr preferRelativeResize="0"/>
          <p:nvPr/>
        </p:nvPicPr>
        <p:blipFill rotWithShape="1">
          <a:blip r:embed="rId3">
            <a:alphaModFix/>
          </a:blip>
          <a:srcRect b="0" l="0" r="0" t="0"/>
          <a:stretch/>
        </p:blipFill>
        <p:spPr>
          <a:xfrm>
            <a:off x="5130799" y="1286421"/>
            <a:ext cx="3229429" cy="427898"/>
          </a:xfrm>
          <a:prstGeom prst="rect">
            <a:avLst/>
          </a:prstGeom>
          <a:noFill/>
          <a:ln>
            <a:noFill/>
          </a:ln>
        </p:spPr>
      </p:pic>
      <p:sp>
        <p:nvSpPr>
          <p:cNvPr id="506" name="Google Shape;506;p51"/>
          <p:cNvSpPr/>
          <p:nvPr/>
        </p:nvSpPr>
        <p:spPr>
          <a:xfrm>
            <a:off x="4975813" y="2648225"/>
            <a:ext cx="3539537" cy="20093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07" name="Google Shape;507;p51"/>
          <p:cNvPicPr preferRelativeResize="0"/>
          <p:nvPr/>
        </p:nvPicPr>
        <p:blipFill rotWithShape="1">
          <a:blip r:embed="rId4">
            <a:alphaModFix/>
          </a:blip>
          <a:srcRect b="0" l="0" r="0" t="0"/>
          <a:stretch/>
        </p:blipFill>
        <p:spPr>
          <a:xfrm>
            <a:off x="5130799" y="3440810"/>
            <a:ext cx="3229429" cy="411752"/>
          </a:xfrm>
          <a:prstGeom prst="rect">
            <a:avLst/>
          </a:prstGeom>
          <a:noFill/>
          <a:ln>
            <a:noFill/>
          </a:ln>
        </p:spPr>
      </p:pic>
      <p:cxnSp>
        <p:nvCxnSpPr>
          <p:cNvPr id="508" name="Google Shape;508;p51"/>
          <p:cNvCxnSpPr/>
          <p:nvPr/>
        </p:nvCxnSpPr>
        <p:spPr>
          <a:xfrm rot="10800000">
            <a:off x="628650" y="4869180"/>
            <a:ext cx="78867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2" name="Shape 512"/>
        <p:cNvGrpSpPr/>
        <p:nvPr/>
      </p:nvGrpSpPr>
      <p:grpSpPr>
        <a:xfrm>
          <a:off x="0" y="0"/>
          <a:ext cx="0" cy="0"/>
          <a:chOff x="0" y="0"/>
          <a:chExt cx="0" cy="0"/>
        </a:xfrm>
      </p:grpSpPr>
      <p:sp>
        <p:nvSpPr>
          <p:cNvPr id="513" name="Google Shape;513;p52"/>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4" name="Google Shape;514;p52"/>
          <p:cNvSpPr txBox="1"/>
          <p:nvPr>
            <p:ph type="title"/>
          </p:nvPr>
        </p:nvSpPr>
        <p:spPr>
          <a:xfrm>
            <a:off x="6950932" y="1517332"/>
            <a:ext cx="1852218"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lang="fr" sz="2800"/>
              <a:t>Grid search </a:t>
            </a:r>
            <a:endParaRPr sz="1100"/>
          </a:p>
        </p:txBody>
      </p:sp>
      <p:sp>
        <p:nvSpPr>
          <p:cNvPr id="515" name="Google Shape;515;p52"/>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6" name="Google Shape;516;p52"/>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17" name="Google Shape;517;p52"/>
          <p:cNvPicPr preferRelativeResize="0"/>
          <p:nvPr/>
        </p:nvPicPr>
        <p:blipFill rotWithShape="1">
          <a:blip r:embed="rId3">
            <a:alphaModFix/>
          </a:blip>
          <a:srcRect b="-1" l="0" r="2558" t="0"/>
          <a:stretch/>
        </p:blipFill>
        <p:spPr>
          <a:xfrm>
            <a:off x="408928" y="643894"/>
            <a:ext cx="5706228" cy="3908930"/>
          </a:xfrm>
          <a:prstGeom prst="rect">
            <a:avLst/>
          </a:prstGeom>
          <a:noFill/>
          <a:ln>
            <a:noFill/>
          </a:ln>
        </p:spPr>
      </p:pic>
      <p:sp>
        <p:nvSpPr>
          <p:cNvPr id="518" name="Google Shape;518;p52"/>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514"/>
                                        </p:tgtEl>
                                        <p:attrNameLst>
                                          <p:attrName>style.visibility</p:attrName>
                                        </p:attrNameLst>
                                      </p:cBhvr>
                                      <p:to>
                                        <p:strVal val="visible"/>
                                      </p:to>
                                    </p:set>
                                    <p:animEffect filter="fade" transition="in">
                                      <p:cBhvr>
                                        <p:cTn dur="4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53"/>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24" name="Google Shape;524;p53"/>
          <p:cNvGrpSpPr/>
          <p:nvPr/>
        </p:nvGrpSpPr>
        <p:grpSpPr>
          <a:xfrm>
            <a:off x="55725" y="1788827"/>
            <a:ext cx="430568" cy="1565847"/>
            <a:chOff x="209668" y="2857422"/>
            <a:chExt cx="463662" cy="2087796"/>
          </a:xfrm>
        </p:grpSpPr>
        <p:sp>
          <p:nvSpPr>
            <p:cNvPr id="525" name="Google Shape;525;p53"/>
            <p:cNvSpPr/>
            <p:nvPr/>
          </p:nvSpPr>
          <p:spPr>
            <a:xfrm rot="10800000">
              <a:off x="423947" y="2857422"/>
              <a:ext cx="249383" cy="208779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526" name="Google Shape;526;p53"/>
            <p:cNvCxnSpPr/>
            <p:nvPr/>
          </p:nvCxnSpPr>
          <p:spPr>
            <a:xfrm flipH="1">
              <a:off x="209668" y="2857423"/>
              <a:ext cx="1" cy="2087795"/>
            </a:xfrm>
            <a:prstGeom prst="straightConnector1">
              <a:avLst/>
            </a:prstGeom>
            <a:noFill/>
            <a:ln cap="flat" cmpd="sng" w="177800">
              <a:solidFill>
                <a:schemeClr val="accent4"/>
              </a:solidFill>
              <a:prstDash val="solid"/>
              <a:miter lim="800000"/>
              <a:headEnd len="sm" w="sm" type="none"/>
              <a:tailEnd len="sm" w="sm" type="none"/>
            </a:ln>
          </p:spPr>
        </p:cxnSp>
      </p:grpSp>
      <p:sp>
        <p:nvSpPr>
          <p:cNvPr id="527" name="Google Shape;527;p53"/>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28" name="Google Shape;528;p53"/>
          <p:cNvSpPr/>
          <p:nvPr/>
        </p:nvSpPr>
        <p:spPr>
          <a:xfrm>
            <a:off x="434646" y="473825"/>
            <a:ext cx="8333797" cy="431430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29" name="Google Shape;529;p53"/>
          <p:cNvSpPr txBox="1"/>
          <p:nvPr>
            <p:ph type="title"/>
          </p:nvPr>
        </p:nvSpPr>
        <p:spPr>
          <a:xfrm>
            <a:off x="865213" y="929945"/>
            <a:ext cx="3006440" cy="351043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Roboto"/>
              <a:buNone/>
            </a:pPr>
            <a:r>
              <a:rPr b="1" i="0" lang="fr" sz="3900">
                <a:latin typeface="Roboto"/>
                <a:ea typeface="Roboto"/>
                <a:cs typeface="Roboto"/>
                <a:sym typeface="Roboto"/>
              </a:rPr>
              <a:t>Gérer le déséquilibre des données </a:t>
            </a:r>
            <a:endParaRPr sz="3900"/>
          </a:p>
        </p:txBody>
      </p:sp>
      <p:sp>
        <p:nvSpPr>
          <p:cNvPr id="530" name="Google Shape;530;p53"/>
          <p:cNvSpPr txBox="1"/>
          <p:nvPr>
            <p:ph idx="1" type="body"/>
          </p:nvPr>
        </p:nvSpPr>
        <p:spPr>
          <a:xfrm>
            <a:off x="4718942" y="929945"/>
            <a:ext cx="3728868" cy="351043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500"/>
              <a:buNone/>
            </a:pPr>
            <a:r>
              <a:t/>
            </a:r>
            <a:endParaRPr b="0" i="0" sz="1500">
              <a:latin typeface="Roboto"/>
              <a:ea typeface="Roboto"/>
              <a:cs typeface="Roboto"/>
              <a:sym typeface="Roboto"/>
            </a:endParaRPr>
          </a:p>
          <a:p>
            <a:pPr indent="-171450" lvl="0" marL="177800" rtl="0" algn="l">
              <a:lnSpc>
                <a:spcPct val="90000"/>
              </a:lnSpc>
              <a:spcBef>
                <a:spcPts val="800"/>
              </a:spcBef>
              <a:spcAft>
                <a:spcPts val="0"/>
              </a:spcAft>
              <a:buClr>
                <a:schemeClr val="dk1"/>
              </a:buClr>
              <a:buSzPts val="1500"/>
              <a:buChar char="•"/>
            </a:pPr>
            <a:r>
              <a:rPr b="0" i="0" lang="fr" sz="1500">
                <a:latin typeface="Arial"/>
                <a:ea typeface="Arial"/>
                <a:cs typeface="Arial"/>
                <a:sym typeface="Arial"/>
              </a:rPr>
              <a:t>Random Under-Sampling</a:t>
            </a:r>
            <a:endParaRPr b="0" i="0" sz="1500">
              <a:latin typeface="Raleway"/>
              <a:ea typeface="Raleway"/>
              <a:cs typeface="Raleway"/>
              <a:sym typeface="Raleway"/>
            </a:endParaRPr>
          </a:p>
          <a:p>
            <a:pPr indent="-171450" lvl="0" marL="177800" rtl="0" algn="l">
              <a:lnSpc>
                <a:spcPct val="90000"/>
              </a:lnSpc>
              <a:spcBef>
                <a:spcPts val="800"/>
              </a:spcBef>
              <a:spcAft>
                <a:spcPts val="0"/>
              </a:spcAft>
              <a:buClr>
                <a:schemeClr val="dk1"/>
              </a:buClr>
              <a:buSzPts val="1500"/>
              <a:buChar char="•"/>
            </a:pPr>
            <a:r>
              <a:rPr b="0" i="0" lang="fr" sz="1500">
                <a:latin typeface="Arial"/>
                <a:ea typeface="Arial"/>
                <a:cs typeface="Arial"/>
                <a:sym typeface="Arial"/>
              </a:rPr>
              <a:t>Random Over-Sampling</a:t>
            </a:r>
            <a:endParaRPr b="0" i="0" sz="1500">
              <a:latin typeface="Roboto"/>
              <a:ea typeface="Roboto"/>
              <a:cs typeface="Roboto"/>
              <a:sym typeface="Roboto"/>
            </a:endParaRPr>
          </a:p>
          <a:p>
            <a:pPr indent="-171450" lvl="0" marL="177800" rtl="0" algn="l">
              <a:lnSpc>
                <a:spcPct val="90000"/>
              </a:lnSpc>
              <a:spcBef>
                <a:spcPts val="800"/>
              </a:spcBef>
              <a:spcAft>
                <a:spcPts val="0"/>
              </a:spcAft>
              <a:buClr>
                <a:schemeClr val="dk1"/>
              </a:buClr>
              <a:buSzPts val="1500"/>
              <a:buChar char="•"/>
            </a:pPr>
            <a:r>
              <a:rPr b="0" i="0" lang="fr" sz="1500">
                <a:latin typeface="Arial"/>
                <a:ea typeface="Arial"/>
                <a:cs typeface="Arial"/>
                <a:sym typeface="Arial"/>
              </a:rPr>
              <a:t>SMOTE (Synthetic Minority over sampling technique)</a:t>
            </a:r>
            <a:endParaRPr b="0" i="0" sz="1500">
              <a:latin typeface="Raleway"/>
              <a:ea typeface="Raleway"/>
              <a:cs typeface="Raleway"/>
              <a:sym typeface="Raleway"/>
            </a:endParaRPr>
          </a:p>
          <a:p>
            <a:pPr indent="-171450" lvl="0" marL="177800" rtl="0" algn="l">
              <a:lnSpc>
                <a:spcPct val="90000"/>
              </a:lnSpc>
              <a:spcBef>
                <a:spcPts val="800"/>
              </a:spcBef>
              <a:spcAft>
                <a:spcPts val="0"/>
              </a:spcAft>
              <a:buClr>
                <a:schemeClr val="dk1"/>
              </a:buClr>
              <a:buSzPts val="1500"/>
              <a:buChar char="•"/>
            </a:pPr>
            <a:r>
              <a:rPr b="0" i="0" lang="fr" sz="1500">
                <a:latin typeface="Arial"/>
                <a:ea typeface="Arial"/>
                <a:cs typeface="Arial"/>
                <a:sym typeface="Arial"/>
              </a:rPr>
              <a:t>Near Miss algorighm ( under sampling )</a:t>
            </a:r>
            <a:endParaRPr b="0" i="0" sz="1500">
              <a:latin typeface="Raleway"/>
              <a:ea typeface="Raleway"/>
              <a:cs typeface="Raleway"/>
              <a:sym typeface="Raleway"/>
            </a:endParaRPr>
          </a:p>
          <a:p>
            <a:pPr indent="-76200" lvl="0" marL="177800" rtl="0" algn="l">
              <a:lnSpc>
                <a:spcPct val="90000"/>
              </a:lnSpc>
              <a:spcBef>
                <a:spcPts val="800"/>
              </a:spcBef>
              <a:spcAft>
                <a:spcPts val="0"/>
              </a:spcAft>
              <a:buClr>
                <a:schemeClr val="dk1"/>
              </a:buClr>
              <a:buSzPts val="1500"/>
              <a:buNone/>
            </a:pPr>
            <a:r>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sp>
        <p:nvSpPr>
          <p:cNvPr id="535" name="Google Shape;535;p54"/>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6" name="Google Shape;536;p54"/>
          <p:cNvSpPr txBox="1"/>
          <p:nvPr>
            <p:ph type="title"/>
          </p:nvPr>
        </p:nvSpPr>
        <p:spPr>
          <a:xfrm>
            <a:off x="596650" y="418799"/>
            <a:ext cx="7606500" cy="513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b="1" lang="fr" sz="2600"/>
              <a:t>Random-oversampling vs Random-under sampling </a:t>
            </a:r>
            <a:endParaRPr b="1" sz="2600"/>
          </a:p>
        </p:txBody>
      </p:sp>
      <p:sp>
        <p:nvSpPr>
          <p:cNvPr id="537" name="Google Shape;537;p54"/>
          <p:cNvSpPr/>
          <p:nvPr/>
        </p:nvSpPr>
        <p:spPr>
          <a:xfrm rot="10800000">
            <a:off x="-2" y="1499134"/>
            <a:ext cx="8590946" cy="5862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8" name="Google Shape;538;p54"/>
          <p:cNvSpPr/>
          <p:nvPr/>
        </p:nvSpPr>
        <p:spPr>
          <a:xfrm>
            <a:off x="0" y="1652309"/>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Unbalanced Datasets &amp; What To Do About Them | by German Lahera | Strands  Tech Corner | Medium" id="539" name="Google Shape;539;p54"/>
          <p:cNvPicPr preferRelativeResize="0"/>
          <p:nvPr/>
        </p:nvPicPr>
        <p:blipFill rotWithShape="1">
          <a:blip r:embed="rId3">
            <a:alphaModFix/>
          </a:blip>
          <a:srcRect b="0" l="0" r="0" t="0"/>
          <a:stretch/>
        </p:blipFill>
        <p:spPr>
          <a:xfrm>
            <a:off x="1083690" y="1871525"/>
            <a:ext cx="6402960" cy="2753273"/>
          </a:xfrm>
          <a:prstGeom prst="rect">
            <a:avLst/>
          </a:prstGeom>
          <a:noFill/>
          <a:ln>
            <a:noFill/>
          </a:ln>
        </p:spPr>
      </p:pic>
      <p:sp>
        <p:nvSpPr>
          <p:cNvPr id="540" name="Google Shape;540;p54"/>
          <p:cNvSpPr/>
          <p:nvPr/>
        </p:nvSpPr>
        <p:spPr>
          <a:xfrm rot="5400000">
            <a:off x="8421030" y="1734770"/>
            <a:ext cx="586275"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28"/>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30" name="Google Shape;230;p28"/>
          <p:cNvGrpSpPr/>
          <p:nvPr/>
        </p:nvGrpSpPr>
        <p:grpSpPr>
          <a:xfrm>
            <a:off x="55725" y="1788827"/>
            <a:ext cx="430568" cy="1565847"/>
            <a:chOff x="209668" y="2857422"/>
            <a:chExt cx="463662" cy="2087796"/>
          </a:xfrm>
        </p:grpSpPr>
        <p:sp>
          <p:nvSpPr>
            <p:cNvPr id="231" name="Google Shape;231;p28"/>
            <p:cNvSpPr/>
            <p:nvPr/>
          </p:nvSpPr>
          <p:spPr>
            <a:xfrm rot="10800000">
              <a:off x="423947" y="2857422"/>
              <a:ext cx="249383" cy="2087795"/>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232" name="Google Shape;232;p28"/>
            <p:cNvCxnSpPr/>
            <p:nvPr/>
          </p:nvCxnSpPr>
          <p:spPr>
            <a:xfrm flipH="1">
              <a:off x="209668" y="2857423"/>
              <a:ext cx="1" cy="2087795"/>
            </a:xfrm>
            <a:prstGeom prst="straightConnector1">
              <a:avLst/>
            </a:prstGeom>
            <a:noFill/>
            <a:ln cap="flat" cmpd="sng" w="177800">
              <a:solidFill>
                <a:schemeClr val="accent4"/>
              </a:solidFill>
              <a:prstDash val="solid"/>
              <a:miter lim="800000"/>
              <a:headEnd len="sm" w="sm" type="none"/>
              <a:tailEnd len="sm" w="sm" type="none"/>
            </a:ln>
          </p:spPr>
        </p:cxnSp>
      </p:grpSp>
      <p:sp>
        <p:nvSpPr>
          <p:cNvPr id="233" name="Google Shape;233;p28"/>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4" name="Google Shape;234;p28"/>
          <p:cNvSpPr/>
          <p:nvPr/>
        </p:nvSpPr>
        <p:spPr>
          <a:xfrm>
            <a:off x="434646" y="473825"/>
            <a:ext cx="8333797" cy="431430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35" name="Google Shape;235;p28"/>
          <p:cNvSpPr txBox="1"/>
          <p:nvPr>
            <p:ph type="title"/>
          </p:nvPr>
        </p:nvSpPr>
        <p:spPr>
          <a:xfrm>
            <a:off x="865213" y="929945"/>
            <a:ext cx="3006440" cy="351043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4000"/>
              <a:t>Dataset </a:t>
            </a:r>
            <a:endParaRPr sz="4000"/>
          </a:p>
        </p:txBody>
      </p:sp>
      <p:sp>
        <p:nvSpPr>
          <p:cNvPr id="236" name="Google Shape;236;p28"/>
          <p:cNvSpPr txBox="1"/>
          <p:nvPr>
            <p:ph idx="1" type="body"/>
          </p:nvPr>
        </p:nvSpPr>
        <p:spPr>
          <a:xfrm>
            <a:off x="4718942" y="929945"/>
            <a:ext cx="3728868" cy="351043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1500"/>
              <a:buNone/>
            </a:pPr>
            <a:r>
              <a:rPr b="0" i="0" lang="fr" sz="1500">
                <a:latin typeface="Arial"/>
                <a:ea typeface="Arial"/>
                <a:cs typeface="Arial"/>
                <a:sym typeface="Arial"/>
              </a:rPr>
              <a:t>Il s'agit d'un ensemble de données de transaction de carte de crédit obtenus grâce à une simulation contenant des transactions légitimes et frauduleuses de la durée du 1er janvier 2019 au 31 décembre 2020. Il couvre les cartes de crédit de 1000 clients effectuant des transactions avec un lac de 800 commerçants.</a:t>
            </a:r>
            <a:br>
              <a:rPr b="0" i="0" lang="fr" sz="1500">
                <a:latin typeface="Raleway"/>
                <a:ea typeface="Raleway"/>
                <a:cs typeface="Raleway"/>
                <a:sym typeface="Raleway"/>
              </a:rPr>
            </a:br>
            <a:r>
              <a:rPr b="0" i="0" lang="fr" sz="1500">
                <a:latin typeface="Arial"/>
                <a:ea typeface="Arial"/>
                <a:cs typeface="Arial"/>
                <a:sym typeface="Arial"/>
              </a:rPr>
              <a:t>La simulation est réalisée à l'aide du script Sparkov Data generation | Github Créé par Brandon Harris.</a:t>
            </a:r>
            <a:br>
              <a:rPr b="0" i="0" lang="fr" sz="1500">
                <a:latin typeface="Raleway"/>
                <a:ea typeface="Raleway"/>
                <a:cs typeface="Raleway"/>
                <a:sym typeface="Raleway"/>
              </a:rPr>
            </a:br>
            <a:br>
              <a:rPr b="0" i="0" lang="fr" sz="1500">
                <a:latin typeface="Arial"/>
                <a:ea typeface="Arial"/>
                <a:cs typeface="Arial"/>
                <a:sym typeface="Arial"/>
              </a:rPr>
            </a:br>
            <a:br>
              <a:rPr b="0" i="0" lang="fr" sz="1500">
                <a:latin typeface="Raleway"/>
                <a:ea typeface="Raleway"/>
                <a:cs typeface="Raleway"/>
                <a:sym typeface="Raleway"/>
              </a:rPr>
            </a:b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sp>
        <p:nvSpPr>
          <p:cNvPr id="545" name="Google Shape;545;p55"/>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6" name="Google Shape;546;p55"/>
          <p:cNvSpPr txBox="1"/>
          <p:nvPr>
            <p:ph type="title"/>
          </p:nvPr>
        </p:nvSpPr>
        <p:spPr>
          <a:xfrm>
            <a:off x="596646" y="290198"/>
            <a:ext cx="7606349" cy="975415"/>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Calibri"/>
              <a:buNone/>
            </a:pPr>
            <a:r>
              <a:rPr lang="fr" sz="3600"/>
              <a:t>SMOTE</a:t>
            </a:r>
            <a:endParaRPr sz="1100"/>
          </a:p>
        </p:txBody>
      </p:sp>
      <p:sp>
        <p:nvSpPr>
          <p:cNvPr id="547" name="Google Shape;547;p55"/>
          <p:cNvSpPr/>
          <p:nvPr/>
        </p:nvSpPr>
        <p:spPr>
          <a:xfrm rot="10800000">
            <a:off x="-2" y="1499134"/>
            <a:ext cx="8590946" cy="5862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48" name="Google Shape;548;p55"/>
          <p:cNvSpPr/>
          <p:nvPr/>
        </p:nvSpPr>
        <p:spPr>
          <a:xfrm>
            <a:off x="0" y="1652309"/>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Bank Data: SMOTE. This will be a short post before we… | by Zaki Jefferson  | Analytics Vidhya | Medium" id="549" name="Google Shape;549;p55"/>
          <p:cNvPicPr preferRelativeResize="0"/>
          <p:nvPr/>
        </p:nvPicPr>
        <p:blipFill rotWithShape="1">
          <a:blip r:embed="rId3">
            <a:alphaModFix/>
          </a:blip>
          <a:srcRect b="0" l="0" r="0" t="0"/>
          <a:stretch/>
        </p:blipFill>
        <p:spPr>
          <a:xfrm>
            <a:off x="1231587" y="1965557"/>
            <a:ext cx="6074347" cy="2703084"/>
          </a:xfrm>
          <a:prstGeom prst="rect">
            <a:avLst/>
          </a:prstGeom>
          <a:noFill/>
          <a:ln>
            <a:noFill/>
          </a:ln>
        </p:spPr>
      </p:pic>
      <p:sp>
        <p:nvSpPr>
          <p:cNvPr id="550" name="Google Shape;550;p55"/>
          <p:cNvSpPr/>
          <p:nvPr/>
        </p:nvSpPr>
        <p:spPr>
          <a:xfrm rot="5400000">
            <a:off x="8421030" y="1734770"/>
            <a:ext cx="586275"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sp>
        <p:nvSpPr>
          <p:cNvPr id="555" name="Google Shape;555;p56"/>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6" name="Google Shape;556;p56"/>
          <p:cNvSpPr txBox="1"/>
          <p:nvPr>
            <p:ph type="title"/>
          </p:nvPr>
        </p:nvSpPr>
        <p:spPr>
          <a:xfrm>
            <a:off x="596646" y="290198"/>
            <a:ext cx="7606349" cy="975415"/>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Calibri"/>
              <a:buNone/>
            </a:pPr>
            <a:r>
              <a:rPr lang="fr" sz="3600"/>
              <a:t>Near Miss</a:t>
            </a:r>
            <a:endParaRPr sz="1100"/>
          </a:p>
        </p:txBody>
      </p:sp>
      <p:sp>
        <p:nvSpPr>
          <p:cNvPr id="557" name="Google Shape;557;p56"/>
          <p:cNvSpPr/>
          <p:nvPr/>
        </p:nvSpPr>
        <p:spPr>
          <a:xfrm rot="10800000">
            <a:off x="-2" y="1499134"/>
            <a:ext cx="8590946" cy="58627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8" name="Google Shape;558;p56"/>
          <p:cNvSpPr/>
          <p:nvPr/>
        </p:nvSpPr>
        <p:spPr>
          <a:xfrm>
            <a:off x="0" y="1652309"/>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Resampling to Properly Handle Imbalanced Datasets in Machine Learning | by  Younes Charfaoui | Heartbeat" id="559" name="Google Shape;559;p56"/>
          <p:cNvPicPr preferRelativeResize="0"/>
          <p:nvPr/>
        </p:nvPicPr>
        <p:blipFill rotWithShape="1">
          <a:blip r:embed="rId3">
            <a:alphaModFix/>
          </a:blip>
          <a:srcRect b="0" l="0" r="0" t="0"/>
          <a:stretch/>
        </p:blipFill>
        <p:spPr>
          <a:xfrm>
            <a:off x="1215434" y="1831327"/>
            <a:ext cx="6535534" cy="2842955"/>
          </a:xfrm>
          <a:prstGeom prst="rect">
            <a:avLst/>
          </a:prstGeom>
          <a:noFill/>
          <a:ln>
            <a:noFill/>
          </a:ln>
        </p:spPr>
      </p:pic>
      <p:sp>
        <p:nvSpPr>
          <p:cNvPr id="560" name="Google Shape;560;p56"/>
          <p:cNvSpPr/>
          <p:nvPr/>
        </p:nvSpPr>
        <p:spPr>
          <a:xfrm rot="5400000">
            <a:off x="8421030" y="1734770"/>
            <a:ext cx="586275"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57"/>
          <p:cNvSpPr/>
          <p:nvPr/>
        </p:nvSpPr>
        <p:spPr>
          <a:xfrm>
            <a:off x="0" y="0"/>
            <a:ext cx="9144000" cy="5142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6" name="Google Shape;566;p57"/>
          <p:cNvSpPr txBox="1"/>
          <p:nvPr>
            <p:ph type="title"/>
          </p:nvPr>
        </p:nvSpPr>
        <p:spPr>
          <a:xfrm>
            <a:off x="596646" y="290198"/>
            <a:ext cx="7606200" cy="975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Calibri"/>
              <a:buNone/>
            </a:pPr>
            <a:r>
              <a:rPr lang="fr" sz="3600"/>
              <a:t>ADASYN</a:t>
            </a:r>
            <a:endParaRPr sz="1100"/>
          </a:p>
        </p:txBody>
      </p:sp>
      <p:sp>
        <p:nvSpPr>
          <p:cNvPr id="567" name="Google Shape;567;p57"/>
          <p:cNvSpPr/>
          <p:nvPr/>
        </p:nvSpPr>
        <p:spPr>
          <a:xfrm rot="10800000">
            <a:off x="145" y="1499208"/>
            <a:ext cx="8590800" cy="5862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8" name="Google Shape;568;p57"/>
          <p:cNvSpPr/>
          <p:nvPr/>
        </p:nvSpPr>
        <p:spPr>
          <a:xfrm>
            <a:off x="0" y="1652309"/>
            <a:ext cx="8537400" cy="32010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9" name="Google Shape;569;p57"/>
          <p:cNvSpPr/>
          <p:nvPr/>
        </p:nvSpPr>
        <p:spPr>
          <a:xfrm rot="5400000">
            <a:off x="8421061" y="1734726"/>
            <a:ext cx="586200" cy="1143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70" name="Google Shape;570;p57"/>
          <p:cNvPicPr preferRelativeResize="0"/>
          <p:nvPr/>
        </p:nvPicPr>
        <p:blipFill>
          <a:blip r:embed="rId3">
            <a:alphaModFix/>
          </a:blip>
          <a:stretch>
            <a:fillRect/>
          </a:stretch>
        </p:blipFill>
        <p:spPr>
          <a:xfrm>
            <a:off x="1906363" y="1798685"/>
            <a:ext cx="4778382" cy="2908224"/>
          </a:xfrm>
          <a:prstGeom prst="rect">
            <a:avLst/>
          </a:prstGeom>
          <a:noFill/>
          <a:ln>
            <a:noFill/>
          </a:ln>
          <a:effectLst>
            <a:outerShdw blurRad="139700" rotWithShape="0" algn="t" dir="5400000" dist="127000">
              <a:srgbClr val="000000">
                <a:alpha val="149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Modèles supervisés</a:t>
            </a:r>
            <a:endParaRPr/>
          </a:p>
        </p:txBody>
      </p:sp>
      <p:sp>
        <p:nvSpPr>
          <p:cNvPr id="576" name="Google Shape;576;p58"/>
          <p:cNvSpPr txBox="1"/>
          <p:nvPr/>
        </p:nvSpPr>
        <p:spPr>
          <a:xfrm>
            <a:off x="560675" y="1422825"/>
            <a:ext cx="3660300" cy="294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Etude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Effet de la </a:t>
            </a:r>
            <a:r>
              <a:rPr lang="fr" sz="2200">
                <a:solidFill>
                  <a:srgbClr val="FF0000"/>
                </a:solidFill>
                <a:latin typeface="Calibri"/>
                <a:ea typeface="Calibri"/>
                <a:cs typeface="Calibri"/>
                <a:sym typeface="Calibri"/>
              </a:rPr>
              <a:t>représentation </a:t>
            </a:r>
            <a:r>
              <a:rPr lang="fr" sz="2200">
                <a:latin typeface="Calibri"/>
                <a:ea typeface="Calibri"/>
                <a:cs typeface="Calibri"/>
                <a:sym typeface="Calibri"/>
              </a:rPr>
              <a:t>des données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Effet des différents </a:t>
            </a:r>
            <a:r>
              <a:rPr lang="fr" sz="2200">
                <a:solidFill>
                  <a:srgbClr val="FF0000"/>
                </a:solidFill>
                <a:latin typeface="Calibri"/>
                <a:ea typeface="Calibri"/>
                <a:cs typeface="Calibri"/>
                <a:sym typeface="Calibri"/>
              </a:rPr>
              <a:t>paramètres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Effet des méthodes/coefficients de </a:t>
            </a:r>
            <a:r>
              <a:rPr lang="fr" sz="2200">
                <a:solidFill>
                  <a:srgbClr val="FF0000"/>
                </a:solidFill>
                <a:latin typeface="Calibri"/>
                <a:ea typeface="Calibri"/>
                <a:cs typeface="Calibri"/>
                <a:sym typeface="Calibri"/>
              </a:rPr>
              <a:t>sampling</a:t>
            </a:r>
            <a:endParaRPr sz="2200">
              <a:solidFill>
                <a:srgbClr val="FF0000"/>
              </a:solidFill>
              <a:latin typeface="Calibri"/>
              <a:ea typeface="Calibri"/>
              <a:cs typeface="Calibri"/>
              <a:sym typeface="Calibri"/>
            </a:endParaRPr>
          </a:p>
        </p:txBody>
      </p:sp>
      <p:sp>
        <p:nvSpPr>
          <p:cNvPr id="577" name="Google Shape;577;p58"/>
          <p:cNvSpPr txBox="1"/>
          <p:nvPr/>
        </p:nvSpPr>
        <p:spPr>
          <a:xfrm>
            <a:off x="4654300" y="1422825"/>
            <a:ext cx="4291200" cy="26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But</a:t>
            </a:r>
            <a:r>
              <a:rPr b="1" lang="fr" sz="2500">
                <a:latin typeface="Calibri"/>
                <a:ea typeface="Calibri"/>
                <a:cs typeface="Calibri"/>
                <a:sym typeface="Calibri"/>
              </a:rPr>
              <a:t>?</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Visualisation </a:t>
            </a:r>
            <a:r>
              <a:rPr lang="fr" sz="2200">
                <a:latin typeface="Calibri"/>
                <a:ea typeface="Calibri"/>
                <a:cs typeface="Calibri"/>
                <a:sym typeface="Calibri"/>
              </a:rPr>
              <a:t>de l’effet de chaque paramètres sur les différents </a:t>
            </a:r>
            <a:r>
              <a:rPr lang="fr" sz="2200">
                <a:solidFill>
                  <a:srgbClr val="FF0000"/>
                </a:solidFill>
                <a:latin typeface="Calibri"/>
                <a:ea typeface="Calibri"/>
                <a:cs typeface="Calibri"/>
                <a:sym typeface="Calibri"/>
              </a:rPr>
              <a:t>indicateurs </a:t>
            </a:r>
            <a:r>
              <a:rPr lang="fr" sz="2200">
                <a:latin typeface="Calibri"/>
                <a:ea typeface="Calibri"/>
                <a:cs typeface="Calibri"/>
                <a:sym typeface="Calibri"/>
              </a:rPr>
              <a:t>(fscore, precision, recall et AUC)</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Trouver le </a:t>
            </a:r>
            <a:r>
              <a:rPr lang="fr" sz="2200">
                <a:solidFill>
                  <a:srgbClr val="FF0000"/>
                </a:solidFill>
                <a:latin typeface="Calibri"/>
                <a:ea typeface="Calibri"/>
                <a:cs typeface="Calibri"/>
                <a:sym typeface="Calibri"/>
              </a:rPr>
              <a:t>meilleur </a:t>
            </a:r>
            <a:r>
              <a:rPr lang="fr" sz="2200">
                <a:latin typeface="Calibri"/>
                <a:ea typeface="Calibri"/>
                <a:cs typeface="Calibri"/>
                <a:sym typeface="Calibri"/>
              </a:rPr>
              <a:t>modèle pour chaque méthode</a:t>
            </a:r>
            <a:endParaRPr sz="22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9"/>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1- XGBoost</a:t>
            </a:r>
            <a:endParaRPr sz="2700">
              <a:solidFill>
                <a:srgbClr val="980000"/>
              </a:solidFill>
              <a:latin typeface="Calibri"/>
              <a:ea typeface="Calibri"/>
              <a:cs typeface="Calibri"/>
              <a:sym typeface="Calibri"/>
            </a:endParaRPr>
          </a:p>
        </p:txBody>
      </p:sp>
      <p:pic>
        <p:nvPicPr>
          <p:cNvPr id="583" name="Google Shape;583;p59"/>
          <p:cNvPicPr preferRelativeResize="0"/>
          <p:nvPr/>
        </p:nvPicPr>
        <p:blipFill>
          <a:blip r:embed="rId3">
            <a:alphaModFix/>
          </a:blip>
          <a:stretch>
            <a:fillRect/>
          </a:stretch>
        </p:blipFill>
        <p:spPr>
          <a:xfrm>
            <a:off x="2219777" y="1055400"/>
            <a:ext cx="4573426" cy="373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0"/>
          <p:cNvSpPr txBox="1"/>
          <p:nvPr/>
        </p:nvSpPr>
        <p:spPr>
          <a:xfrm>
            <a:off x="766500" y="860900"/>
            <a:ext cx="3805500" cy="3570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fr" sz="2200">
                <a:latin typeface="Calibri"/>
                <a:ea typeface="Calibri"/>
                <a:cs typeface="Calibri"/>
                <a:sym typeface="Calibri"/>
              </a:rPr>
              <a:t>Principe</a:t>
            </a:r>
            <a:endParaRPr b="1"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Création de </a:t>
            </a:r>
            <a:r>
              <a:rPr lang="fr" sz="2200">
                <a:solidFill>
                  <a:srgbClr val="FF0000"/>
                </a:solidFill>
                <a:latin typeface="Calibri"/>
                <a:ea typeface="Calibri"/>
                <a:cs typeface="Calibri"/>
                <a:sym typeface="Calibri"/>
              </a:rPr>
              <a:t>weak learners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 chaque étape, </a:t>
            </a:r>
            <a:r>
              <a:rPr lang="fr" sz="2200">
                <a:solidFill>
                  <a:srgbClr val="FF0000"/>
                </a:solidFill>
                <a:latin typeface="Calibri"/>
                <a:ea typeface="Calibri"/>
                <a:cs typeface="Calibri"/>
                <a:sym typeface="Calibri"/>
              </a:rPr>
              <a:t>construction </a:t>
            </a:r>
            <a:r>
              <a:rPr lang="fr" sz="2200">
                <a:latin typeface="Calibri"/>
                <a:ea typeface="Calibri"/>
                <a:cs typeface="Calibri"/>
                <a:sym typeface="Calibri"/>
              </a:rPr>
              <a:t>d’un </a:t>
            </a:r>
            <a:r>
              <a:rPr lang="fr" sz="2200">
                <a:solidFill>
                  <a:srgbClr val="FF0000"/>
                </a:solidFill>
                <a:latin typeface="Calibri"/>
                <a:ea typeface="Calibri"/>
                <a:cs typeface="Calibri"/>
                <a:sym typeface="Calibri"/>
              </a:rPr>
              <a:t>nouveau </a:t>
            </a:r>
            <a:r>
              <a:rPr lang="fr" sz="2200">
                <a:latin typeface="Calibri"/>
                <a:ea typeface="Calibri"/>
                <a:cs typeface="Calibri"/>
                <a:sym typeface="Calibri"/>
              </a:rPr>
              <a:t>weak learner</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Construction: utilise le </a:t>
            </a:r>
            <a:r>
              <a:rPr lang="fr" sz="2200">
                <a:solidFill>
                  <a:srgbClr val="FF0000"/>
                </a:solidFill>
                <a:latin typeface="Calibri"/>
                <a:ea typeface="Calibri"/>
                <a:cs typeface="Calibri"/>
                <a:sym typeface="Calibri"/>
              </a:rPr>
              <a:t>Boosting</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Agrégation des résultats: </a:t>
            </a:r>
            <a:r>
              <a:rPr lang="fr" sz="2200">
                <a:solidFill>
                  <a:srgbClr val="FF0000"/>
                </a:solidFill>
                <a:latin typeface="Calibri"/>
                <a:ea typeface="Calibri"/>
                <a:cs typeface="Calibri"/>
                <a:sym typeface="Calibri"/>
              </a:rPr>
              <a:t>associer </a:t>
            </a:r>
            <a:r>
              <a:rPr lang="fr" sz="2200">
                <a:latin typeface="Calibri"/>
                <a:ea typeface="Calibri"/>
                <a:cs typeface="Calibri"/>
                <a:sym typeface="Calibri"/>
              </a:rPr>
              <a:t>des poids pour chaque </a:t>
            </a:r>
            <a:r>
              <a:rPr lang="fr" sz="2200">
                <a:solidFill>
                  <a:srgbClr val="FF0000"/>
                </a:solidFill>
                <a:latin typeface="Calibri"/>
                <a:ea typeface="Calibri"/>
                <a:cs typeface="Calibri"/>
                <a:sym typeface="Calibri"/>
              </a:rPr>
              <a:t>weak learner</a:t>
            </a:r>
            <a:endParaRPr sz="2200">
              <a:solidFill>
                <a:srgbClr val="FF0000"/>
              </a:solidFill>
              <a:latin typeface="Calibri"/>
              <a:ea typeface="Calibri"/>
              <a:cs typeface="Calibri"/>
              <a:sym typeface="Calibri"/>
            </a:endParaRPr>
          </a:p>
        </p:txBody>
      </p:sp>
      <p:sp>
        <p:nvSpPr>
          <p:cNvPr id="589" name="Google Shape;589;p60"/>
          <p:cNvSpPr txBox="1"/>
          <p:nvPr/>
        </p:nvSpPr>
        <p:spPr>
          <a:xfrm>
            <a:off x="4815100" y="860900"/>
            <a:ext cx="3805500" cy="1877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fr" sz="2200">
                <a:latin typeface="Calibri"/>
                <a:ea typeface="Calibri"/>
                <a:cs typeface="Calibri"/>
                <a:sym typeface="Calibri"/>
              </a:rPr>
              <a:t>Boosting</a:t>
            </a:r>
            <a:endParaRPr b="1"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Ajuster les </a:t>
            </a:r>
            <a:r>
              <a:rPr lang="fr" sz="2200">
                <a:solidFill>
                  <a:srgbClr val="FF0000"/>
                </a:solidFill>
                <a:latin typeface="Calibri"/>
                <a:ea typeface="Calibri"/>
                <a:cs typeface="Calibri"/>
                <a:sym typeface="Calibri"/>
              </a:rPr>
              <a:t>poids </a:t>
            </a:r>
            <a:r>
              <a:rPr lang="fr" sz="2200">
                <a:latin typeface="Calibri"/>
                <a:ea typeface="Calibri"/>
                <a:cs typeface="Calibri"/>
                <a:sym typeface="Calibri"/>
              </a:rPr>
              <a:t>d’instances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Instances </a:t>
            </a:r>
            <a:r>
              <a:rPr lang="fr" sz="2200">
                <a:solidFill>
                  <a:srgbClr val="FF0000"/>
                </a:solidFill>
                <a:latin typeface="Calibri"/>
                <a:ea typeface="Calibri"/>
                <a:cs typeface="Calibri"/>
                <a:sym typeface="Calibri"/>
              </a:rPr>
              <a:t>mal-prédits</a:t>
            </a:r>
            <a:r>
              <a:rPr lang="fr" sz="2200">
                <a:latin typeface="Calibri"/>
                <a:ea typeface="Calibri"/>
                <a:cs typeface="Calibri"/>
                <a:sym typeface="Calibri"/>
              </a:rPr>
              <a:t>: augmenter le </a:t>
            </a:r>
            <a:r>
              <a:rPr lang="fr" sz="2200">
                <a:solidFill>
                  <a:srgbClr val="FF0000"/>
                </a:solidFill>
                <a:latin typeface="Calibri"/>
                <a:ea typeface="Calibri"/>
                <a:cs typeface="Calibri"/>
                <a:sym typeface="Calibri"/>
              </a:rPr>
              <a:t>poids</a:t>
            </a:r>
            <a:endParaRPr sz="2200">
              <a:solidFill>
                <a:srgbClr val="FF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Baseline</a:t>
            </a:r>
            <a:endParaRPr sz="2700">
              <a:solidFill>
                <a:srgbClr val="980000"/>
              </a:solidFill>
              <a:latin typeface="Calibri"/>
              <a:ea typeface="Calibri"/>
              <a:cs typeface="Calibri"/>
              <a:sym typeface="Calibri"/>
            </a:endParaRPr>
          </a:p>
        </p:txBody>
      </p:sp>
      <p:pic>
        <p:nvPicPr>
          <p:cNvPr id="595" name="Google Shape;595;p61"/>
          <p:cNvPicPr preferRelativeResize="0"/>
          <p:nvPr/>
        </p:nvPicPr>
        <p:blipFill>
          <a:blip r:embed="rId3">
            <a:alphaModFix/>
          </a:blip>
          <a:stretch>
            <a:fillRect/>
          </a:stretch>
        </p:blipFill>
        <p:spPr>
          <a:xfrm>
            <a:off x="1669025" y="1055400"/>
            <a:ext cx="5674951" cy="3783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XGBoost: </a:t>
            </a:r>
            <a:r>
              <a:rPr lang="fr" sz="2700">
                <a:solidFill>
                  <a:srgbClr val="274E13"/>
                </a:solidFill>
                <a:latin typeface="Calibri"/>
                <a:ea typeface="Calibri"/>
                <a:cs typeface="Calibri"/>
                <a:sym typeface="Calibri"/>
              </a:rPr>
              <a:t>représentation</a:t>
            </a:r>
            <a:r>
              <a:rPr lang="fr" sz="2700">
                <a:solidFill>
                  <a:srgbClr val="274E13"/>
                </a:solidFill>
                <a:latin typeface="Calibri"/>
                <a:ea typeface="Calibri"/>
                <a:cs typeface="Calibri"/>
                <a:sym typeface="Calibri"/>
              </a:rPr>
              <a:t> des données</a:t>
            </a:r>
            <a:endParaRPr sz="2700">
              <a:solidFill>
                <a:srgbClr val="274E13"/>
              </a:solidFill>
              <a:latin typeface="Calibri"/>
              <a:ea typeface="Calibri"/>
              <a:cs typeface="Calibri"/>
              <a:sym typeface="Calibri"/>
            </a:endParaRPr>
          </a:p>
        </p:txBody>
      </p:sp>
      <p:pic>
        <p:nvPicPr>
          <p:cNvPr id="601" name="Google Shape;601;p62"/>
          <p:cNvPicPr preferRelativeResize="0"/>
          <p:nvPr/>
        </p:nvPicPr>
        <p:blipFill>
          <a:blip r:embed="rId3">
            <a:alphaModFix/>
          </a:blip>
          <a:stretch>
            <a:fillRect/>
          </a:stretch>
        </p:blipFill>
        <p:spPr>
          <a:xfrm>
            <a:off x="618800" y="2668606"/>
            <a:ext cx="7906399" cy="1993169"/>
          </a:xfrm>
          <a:prstGeom prst="rect">
            <a:avLst/>
          </a:prstGeom>
          <a:noFill/>
          <a:ln>
            <a:noFill/>
          </a:ln>
        </p:spPr>
      </p:pic>
      <p:sp>
        <p:nvSpPr>
          <p:cNvPr id="602" name="Google Shape;602;p62"/>
          <p:cNvSpPr txBox="1"/>
          <p:nvPr/>
        </p:nvSpPr>
        <p:spPr>
          <a:xfrm>
            <a:off x="733550" y="1129300"/>
            <a:ext cx="7545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200">
                <a:latin typeface="Calibri"/>
                <a:ea typeface="Calibri"/>
                <a:cs typeface="Calibri"/>
                <a:sym typeface="Calibri"/>
              </a:rPr>
              <a:t>Méthode</a:t>
            </a:r>
            <a:r>
              <a:rPr lang="fr" sz="2200">
                <a:latin typeface="Calibri"/>
                <a:ea typeface="Calibri"/>
                <a:cs typeface="Calibri"/>
                <a:sym typeface="Calibri"/>
              </a:rPr>
              <a: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XGBClassifier: paramètres par défauts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Apprentissage: </a:t>
            </a:r>
            <a:r>
              <a:rPr lang="fr" sz="2200">
                <a:latin typeface="Calibri"/>
                <a:ea typeface="Calibri"/>
                <a:cs typeface="Calibri"/>
                <a:sym typeface="Calibri"/>
              </a:rPr>
              <a:t>80% de </a:t>
            </a:r>
            <a:r>
              <a:rPr lang="fr" sz="2200">
                <a:latin typeface="Calibri"/>
                <a:ea typeface="Calibri"/>
                <a:cs typeface="Calibri"/>
                <a:sym typeface="Calibri"/>
              </a:rPr>
              <a:t>X_train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Evaluation: 2</a:t>
            </a:r>
            <a:r>
              <a:rPr lang="fr" sz="2200">
                <a:latin typeface="Calibri"/>
                <a:ea typeface="Calibri"/>
                <a:cs typeface="Calibri"/>
                <a:sym typeface="Calibri"/>
              </a:rPr>
              <a:t>0% de X_train</a:t>
            </a:r>
            <a:endParaRPr sz="22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3"/>
          <p:cNvPicPr preferRelativeResize="0"/>
          <p:nvPr/>
        </p:nvPicPr>
        <p:blipFill>
          <a:blip r:embed="rId3">
            <a:alphaModFix/>
          </a:blip>
          <a:stretch>
            <a:fillRect/>
          </a:stretch>
        </p:blipFill>
        <p:spPr>
          <a:xfrm>
            <a:off x="614363" y="900113"/>
            <a:ext cx="7915275" cy="3343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XGBoost: étude de l’effet des différent paramètres</a:t>
            </a:r>
            <a:endParaRPr sz="2700">
              <a:solidFill>
                <a:srgbClr val="274E13"/>
              </a:solidFill>
              <a:latin typeface="Calibri"/>
              <a:ea typeface="Calibri"/>
              <a:cs typeface="Calibri"/>
              <a:sym typeface="Calibri"/>
            </a:endParaRPr>
          </a:p>
        </p:txBody>
      </p:sp>
      <p:sp>
        <p:nvSpPr>
          <p:cNvPr id="613" name="Google Shape;613;p64"/>
          <p:cNvSpPr txBox="1"/>
          <p:nvPr/>
        </p:nvSpPr>
        <p:spPr>
          <a:xfrm>
            <a:off x="1990200" y="1802100"/>
            <a:ext cx="5163600" cy="260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Pourquoi?</a:t>
            </a:r>
            <a:endParaRPr b="1" sz="25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GridSearchCv prend beaucoup du </a:t>
            </a:r>
            <a:r>
              <a:rPr lang="fr" sz="2200">
                <a:solidFill>
                  <a:srgbClr val="FF0000"/>
                </a:solidFill>
                <a:latin typeface="Calibri"/>
                <a:ea typeface="Calibri"/>
                <a:cs typeface="Calibri"/>
                <a:sym typeface="Calibri"/>
              </a:rPr>
              <a:t>temps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Aide à choisir les paramètres </a:t>
            </a:r>
            <a:r>
              <a:rPr lang="fr" sz="2200">
                <a:solidFill>
                  <a:srgbClr val="FF0000"/>
                </a:solidFill>
                <a:latin typeface="Calibri"/>
                <a:ea typeface="Calibri"/>
                <a:cs typeface="Calibri"/>
                <a:sym typeface="Calibri"/>
              </a:rPr>
              <a:t>optimaux</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Avantage</a:t>
            </a:r>
            <a:r>
              <a:rPr lang="fr" sz="2200">
                <a:latin typeface="Calibri"/>
                <a:ea typeface="Calibri"/>
                <a:cs typeface="Calibri"/>
                <a:sym typeface="Calibri"/>
              </a:rPr>
              <a:t>: temps de calcul plus </a:t>
            </a:r>
            <a:r>
              <a:rPr lang="fr" sz="2200">
                <a:solidFill>
                  <a:srgbClr val="FF0000"/>
                </a:solidFill>
                <a:latin typeface="Calibri"/>
                <a:ea typeface="Calibri"/>
                <a:cs typeface="Calibri"/>
                <a:sym typeface="Calibri"/>
              </a:rPr>
              <a:t>rapide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Inconvénient</a:t>
            </a:r>
            <a:r>
              <a:rPr lang="fr" sz="2200">
                <a:latin typeface="Calibri"/>
                <a:ea typeface="Calibri"/>
                <a:cs typeface="Calibri"/>
                <a:sym typeface="Calibri"/>
              </a:rPr>
              <a:t>: on ne teste pas toutes les </a:t>
            </a:r>
            <a:r>
              <a:rPr lang="fr" sz="2200">
                <a:solidFill>
                  <a:srgbClr val="FF0000"/>
                </a:solidFill>
                <a:latin typeface="Calibri"/>
                <a:ea typeface="Calibri"/>
                <a:cs typeface="Calibri"/>
                <a:sym typeface="Calibri"/>
              </a:rPr>
              <a:t>combinaisons </a:t>
            </a:r>
            <a:r>
              <a:rPr lang="fr" sz="2200">
                <a:latin typeface="Calibri"/>
                <a:ea typeface="Calibri"/>
                <a:cs typeface="Calibri"/>
                <a:sym typeface="Calibri"/>
              </a:rPr>
              <a:t>des paramètres</a:t>
            </a:r>
            <a:endParaRPr sz="2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29"/>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2" name="Google Shape;242;p29"/>
          <p:cNvSpPr txBox="1"/>
          <p:nvPr>
            <p:ph type="title"/>
          </p:nvPr>
        </p:nvSpPr>
        <p:spPr>
          <a:xfrm>
            <a:off x="783771" y="1002247"/>
            <a:ext cx="2919549" cy="328694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lang="fr" sz="4100">
                <a:solidFill>
                  <a:schemeClr val="dk1"/>
                </a:solidFill>
                <a:latin typeface="Calibri"/>
                <a:ea typeface="Calibri"/>
                <a:cs typeface="Calibri"/>
                <a:sym typeface="Calibri"/>
              </a:rPr>
              <a:t>Objectif</a:t>
            </a:r>
            <a:endParaRPr sz="1100"/>
          </a:p>
        </p:txBody>
      </p:sp>
      <p:grpSp>
        <p:nvGrpSpPr>
          <p:cNvPr id="243" name="Google Shape;243;p29"/>
          <p:cNvGrpSpPr/>
          <p:nvPr/>
        </p:nvGrpSpPr>
        <p:grpSpPr>
          <a:xfrm>
            <a:off x="0" y="2372596"/>
            <a:ext cx="548641" cy="505095"/>
            <a:chOff x="3940602" y="308034"/>
            <a:chExt cx="2116791" cy="3428999"/>
          </a:xfrm>
        </p:grpSpPr>
        <p:sp>
          <p:nvSpPr>
            <p:cNvPr id="244" name="Google Shape;244;p29"/>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5" name="Google Shape;245;p29"/>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6" name="Google Shape;246;p29"/>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47" name="Google Shape;247;p29"/>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29"/>
          <p:cNvSpPr/>
          <p:nvPr/>
        </p:nvSpPr>
        <p:spPr>
          <a:xfrm>
            <a:off x="4264358" y="737232"/>
            <a:ext cx="4507025" cy="384047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9" name="Google Shape;249;p29"/>
          <p:cNvSpPr txBox="1"/>
          <p:nvPr>
            <p:ph idx="1" type="body"/>
          </p:nvPr>
        </p:nvSpPr>
        <p:spPr>
          <a:xfrm>
            <a:off x="4572001" y="1002247"/>
            <a:ext cx="3945636" cy="3286941"/>
          </a:xfrm>
          <a:prstGeom prst="rect">
            <a:avLst/>
          </a:prstGeom>
          <a:noFill/>
          <a:ln>
            <a:noFill/>
          </a:ln>
        </p:spPr>
        <p:txBody>
          <a:bodyPr anchorCtr="0" anchor="ctr"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b="0" i="0" lang="fr" sz="1500"/>
              <a:t>Utiliser des modèles de ML et DL pour prédire si une fraude peut se produire ou non . Il existe un autre problème que rencontrent de nombreuses banques lors de la mise en œuvre du modèle, à savoir d'exécuter le modèle en temps réel et de donner des résultats instantanément. Contrairement aux modèles permettant d'optimiser les campagnes marketing ou de déterminer le score de risque du client qui peut être effectué par lots, les modèles de transaction doivent être exécutés en temps réel.</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5"/>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min_child_weight: class_weight de class 1 (fraude)</a:t>
            </a:r>
            <a:endParaRPr sz="2700">
              <a:latin typeface="Calibri"/>
              <a:ea typeface="Calibri"/>
              <a:cs typeface="Calibri"/>
              <a:sym typeface="Calibri"/>
            </a:endParaRPr>
          </a:p>
        </p:txBody>
      </p:sp>
      <p:pic>
        <p:nvPicPr>
          <p:cNvPr id="619" name="Google Shape;619;p65"/>
          <p:cNvPicPr preferRelativeResize="0"/>
          <p:nvPr/>
        </p:nvPicPr>
        <p:blipFill>
          <a:blip r:embed="rId3">
            <a:alphaModFix/>
          </a:blip>
          <a:stretch>
            <a:fillRect/>
          </a:stretch>
        </p:blipFill>
        <p:spPr>
          <a:xfrm>
            <a:off x="348937" y="995075"/>
            <a:ext cx="8446124" cy="3559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66"/>
          <p:cNvPicPr preferRelativeResize="0"/>
          <p:nvPr/>
        </p:nvPicPr>
        <p:blipFill>
          <a:blip r:embed="rId3">
            <a:alphaModFix/>
          </a:blip>
          <a:stretch>
            <a:fillRect/>
          </a:stretch>
        </p:blipFill>
        <p:spPr>
          <a:xfrm>
            <a:off x="287775" y="925000"/>
            <a:ext cx="8568450" cy="360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7"/>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max_depth: </a:t>
            </a:r>
            <a:r>
              <a:rPr lang="fr" sz="2700">
                <a:latin typeface="Calibri"/>
                <a:ea typeface="Calibri"/>
                <a:cs typeface="Calibri"/>
                <a:sym typeface="Calibri"/>
              </a:rPr>
              <a:t>profondeur maximale des arbres</a:t>
            </a:r>
            <a:endParaRPr sz="2700">
              <a:latin typeface="Calibri"/>
              <a:ea typeface="Calibri"/>
              <a:cs typeface="Calibri"/>
              <a:sym typeface="Calibri"/>
            </a:endParaRPr>
          </a:p>
        </p:txBody>
      </p:sp>
      <p:pic>
        <p:nvPicPr>
          <p:cNvPr id="630" name="Google Shape;630;p67"/>
          <p:cNvPicPr preferRelativeResize="0"/>
          <p:nvPr/>
        </p:nvPicPr>
        <p:blipFill>
          <a:blip r:embed="rId3">
            <a:alphaModFix/>
          </a:blip>
          <a:stretch>
            <a:fillRect/>
          </a:stretch>
        </p:blipFill>
        <p:spPr>
          <a:xfrm>
            <a:off x="245025" y="1055400"/>
            <a:ext cx="8653951" cy="3647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68"/>
          <p:cNvPicPr preferRelativeResize="0"/>
          <p:nvPr/>
        </p:nvPicPr>
        <p:blipFill>
          <a:blip r:embed="rId3">
            <a:alphaModFix/>
          </a:blip>
          <a:stretch>
            <a:fillRect/>
          </a:stretch>
        </p:blipFill>
        <p:spPr>
          <a:xfrm>
            <a:off x="306150" y="936450"/>
            <a:ext cx="8531701" cy="3680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9"/>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eta: learning rate</a:t>
            </a:r>
            <a:endParaRPr sz="2700">
              <a:latin typeface="Calibri"/>
              <a:ea typeface="Calibri"/>
              <a:cs typeface="Calibri"/>
              <a:sym typeface="Calibri"/>
            </a:endParaRPr>
          </a:p>
        </p:txBody>
      </p:sp>
      <p:pic>
        <p:nvPicPr>
          <p:cNvPr id="641" name="Google Shape;641;p69"/>
          <p:cNvPicPr preferRelativeResize="0"/>
          <p:nvPr/>
        </p:nvPicPr>
        <p:blipFill>
          <a:blip r:embed="rId3">
            <a:alphaModFix/>
          </a:blip>
          <a:stretch>
            <a:fillRect/>
          </a:stretch>
        </p:blipFill>
        <p:spPr>
          <a:xfrm>
            <a:off x="331150" y="1055400"/>
            <a:ext cx="8350700" cy="3485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0"/>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gamma: </a:t>
            </a:r>
            <a:r>
              <a:rPr lang="fr" sz="2700">
                <a:latin typeface="Calibri"/>
                <a:ea typeface="Calibri"/>
                <a:cs typeface="Calibri"/>
                <a:sym typeface="Calibri"/>
              </a:rPr>
              <a:t>contrôle</a:t>
            </a:r>
            <a:r>
              <a:rPr lang="fr" sz="2700">
                <a:latin typeface="Calibri"/>
                <a:ea typeface="Calibri"/>
                <a:cs typeface="Calibri"/>
                <a:sym typeface="Calibri"/>
              </a:rPr>
              <a:t> la profondeur</a:t>
            </a:r>
            <a:endParaRPr sz="2700">
              <a:latin typeface="Calibri"/>
              <a:ea typeface="Calibri"/>
              <a:cs typeface="Calibri"/>
              <a:sym typeface="Calibri"/>
            </a:endParaRPr>
          </a:p>
        </p:txBody>
      </p:sp>
      <p:pic>
        <p:nvPicPr>
          <p:cNvPr id="647" name="Google Shape;647;p70"/>
          <p:cNvPicPr preferRelativeResize="0"/>
          <p:nvPr/>
        </p:nvPicPr>
        <p:blipFill>
          <a:blip r:embed="rId3">
            <a:alphaModFix/>
          </a:blip>
          <a:stretch>
            <a:fillRect/>
          </a:stretch>
        </p:blipFill>
        <p:spPr>
          <a:xfrm>
            <a:off x="395463" y="1146100"/>
            <a:ext cx="8353074" cy="350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n_estimators: nombre d’itérations</a:t>
            </a:r>
            <a:endParaRPr sz="2700">
              <a:latin typeface="Calibri"/>
              <a:ea typeface="Calibri"/>
              <a:cs typeface="Calibri"/>
              <a:sym typeface="Calibri"/>
            </a:endParaRPr>
          </a:p>
        </p:txBody>
      </p:sp>
      <p:pic>
        <p:nvPicPr>
          <p:cNvPr id="653" name="Google Shape;653;p71"/>
          <p:cNvPicPr preferRelativeResize="0"/>
          <p:nvPr/>
        </p:nvPicPr>
        <p:blipFill>
          <a:blip r:embed="rId3">
            <a:alphaModFix/>
          </a:blip>
          <a:stretch>
            <a:fillRect/>
          </a:stretch>
        </p:blipFill>
        <p:spPr>
          <a:xfrm>
            <a:off x="459475" y="1055406"/>
            <a:ext cx="8225051" cy="346741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2700">
                <a:solidFill>
                  <a:srgbClr val="274E13"/>
                </a:solidFill>
                <a:latin typeface="Calibri"/>
                <a:ea typeface="Calibri"/>
                <a:cs typeface="Calibri"/>
                <a:sym typeface="Calibri"/>
              </a:rPr>
              <a:t>XGBoost: méthodes de sampling</a:t>
            </a:r>
            <a:endParaRPr sz="2700">
              <a:solidFill>
                <a:srgbClr val="274E13"/>
              </a:solidFill>
              <a:latin typeface="Calibri"/>
              <a:ea typeface="Calibri"/>
              <a:cs typeface="Calibri"/>
              <a:sym typeface="Calibri"/>
            </a:endParaRPr>
          </a:p>
        </p:txBody>
      </p:sp>
      <p:sp>
        <p:nvSpPr>
          <p:cNvPr id="659" name="Google Shape;659;p72"/>
          <p:cNvSpPr txBox="1"/>
          <p:nvPr/>
        </p:nvSpPr>
        <p:spPr>
          <a:xfrm>
            <a:off x="733550" y="1129300"/>
            <a:ext cx="7545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200">
                <a:latin typeface="Calibri"/>
                <a:ea typeface="Calibri"/>
                <a:cs typeface="Calibri"/>
                <a:sym typeface="Calibri"/>
              </a:rPr>
              <a:t>Méthode: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XGBClassifier: paramètres optimaux</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Apprentissage: 80% de X_train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Evaluation: 20% de X_train</a:t>
            </a:r>
            <a:endParaRPr sz="2200">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3"/>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fr" sz="2700">
                <a:latin typeface="Calibri"/>
                <a:ea typeface="Calibri"/>
                <a:cs typeface="Calibri"/>
                <a:sym typeface="Calibri"/>
              </a:rPr>
              <a:t>Undersampling</a:t>
            </a:r>
            <a:endParaRPr sz="2700">
              <a:latin typeface="Calibri"/>
              <a:ea typeface="Calibri"/>
              <a:cs typeface="Calibri"/>
              <a:sym typeface="Calibri"/>
            </a:endParaRPr>
          </a:p>
        </p:txBody>
      </p:sp>
      <p:pic>
        <p:nvPicPr>
          <p:cNvPr id="665" name="Google Shape;665;p73"/>
          <p:cNvPicPr preferRelativeResize="0"/>
          <p:nvPr/>
        </p:nvPicPr>
        <p:blipFill>
          <a:blip r:embed="rId3">
            <a:alphaModFix/>
          </a:blip>
          <a:stretch>
            <a:fillRect/>
          </a:stretch>
        </p:blipFill>
        <p:spPr>
          <a:xfrm>
            <a:off x="1897363" y="1055400"/>
            <a:ext cx="5349281" cy="3783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latin typeface="Calibri"/>
                <a:ea typeface="Calibri"/>
                <a:cs typeface="Calibri"/>
                <a:sym typeface="Calibri"/>
              </a:rPr>
              <a:t>Random Oversampling</a:t>
            </a:r>
            <a:endParaRPr sz="2700">
              <a:latin typeface="Calibri"/>
              <a:ea typeface="Calibri"/>
              <a:cs typeface="Calibri"/>
              <a:sym typeface="Calibri"/>
            </a:endParaRPr>
          </a:p>
        </p:txBody>
      </p:sp>
      <p:pic>
        <p:nvPicPr>
          <p:cNvPr id="671" name="Google Shape;671;p74"/>
          <p:cNvPicPr preferRelativeResize="0"/>
          <p:nvPr/>
        </p:nvPicPr>
        <p:blipFill>
          <a:blip r:embed="rId3">
            <a:alphaModFix/>
          </a:blip>
          <a:stretch>
            <a:fillRect/>
          </a:stretch>
        </p:blipFill>
        <p:spPr>
          <a:xfrm>
            <a:off x="1871213" y="1055400"/>
            <a:ext cx="5270576" cy="378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30"/>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5" name="Google Shape;255;p30"/>
          <p:cNvSpPr txBox="1"/>
          <p:nvPr>
            <p:ph type="title"/>
          </p:nvPr>
        </p:nvSpPr>
        <p:spPr>
          <a:xfrm>
            <a:off x="783771" y="1002247"/>
            <a:ext cx="2919549" cy="3286941"/>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lang="fr" sz="4100"/>
              <a:t>P</a:t>
            </a:r>
            <a:r>
              <a:rPr lang="fr" sz="4100"/>
              <a:t>robleme du dataset</a:t>
            </a:r>
            <a:endParaRPr sz="1100"/>
          </a:p>
        </p:txBody>
      </p:sp>
      <p:grpSp>
        <p:nvGrpSpPr>
          <p:cNvPr id="256" name="Google Shape;256;p30"/>
          <p:cNvGrpSpPr/>
          <p:nvPr/>
        </p:nvGrpSpPr>
        <p:grpSpPr>
          <a:xfrm>
            <a:off x="0" y="2372596"/>
            <a:ext cx="548641" cy="505095"/>
            <a:chOff x="3940602" y="308034"/>
            <a:chExt cx="2116791" cy="3428999"/>
          </a:xfrm>
        </p:grpSpPr>
        <p:sp>
          <p:nvSpPr>
            <p:cNvPr id="257" name="Google Shape;257;p30"/>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8" name="Google Shape;258;p30"/>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9" name="Google Shape;259;p30"/>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60" name="Google Shape;260;p30"/>
          <p:cNvSpPr/>
          <p:nvPr/>
        </p:nvSpPr>
        <p:spPr>
          <a:xfrm flipH="1">
            <a:off x="8023253" y="0"/>
            <a:ext cx="1120747"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1" name="Google Shape;261;p30"/>
          <p:cNvSpPr/>
          <p:nvPr/>
        </p:nvSpPr>
        <p:spPr>
          <a:xfrm>
            <a:off x="4264358" y="737232"/>
            <a:ext cx="4507025" cy="384047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2" name="Google Shape;262;p30"/>
          <p:cNvSpPr txBox="1"/>
          <p:nvPr>
            <p:ph idx="1" type="body"/>
          </p:nvPr>
        </p:nvSpPr>
        <p:spPr>
          <a:xfrm>
            <a:off x="4572001" y="1002247"/>
            <a:ext cx="3945636" cy="3286941"/>
          </a:xfrm>
          <a:prstGeom prst="rect">
            <a:avLst/>
          </a:prstGeom>
          <a:noFill/>
          <a:ln>
            <a:noFill/>
          </a:ln>
        </p:spPr>
        <p:txBody>
          <a:bodyPr anchorCtr="0" anchor="ctr"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1500"/>
              <a:buChar char="•"/>
            </a:pPr>
            <a:r>
              <a:rPr b="0" i="0" lang="fr" sz="1500">
                <a:latin typeface="Roboto"/>
                <a:ea typeface="Roboto"/>
                <a:cs typeface="Roboto"/>
                <a:sym typeface="Roboto"/>
              </a:rPr>
              <a:t>La data est imbalancée, le modèle risque donc de ne pas apprendre correctement </a:t>
            </a:r>
            <a:endParaRPr sz="1100"/>
          </a:p>
          <a:p>
            <a:pPr indent="-171450" lvl="0" marL="177800" rtl="0" algn="l">
              <a:lnSpc>
                <a:spcPct val="90000"/>
              </a:lnSpc>
              <a:spcBef>
                <a:spcPts val="800"/>
              </a:spcBef>
              <a:spcAft>
                <a:spcPts val="0"/>
              </a:spcAft>
              <a:buClr>
                <a:schemeClr val="dk1"/>
              </a:buClr>
              <a:buSzPts val="1500"/>
              <a:buChar char="•"/>
            </a:pPr>
            <a:r>
              <a:rPr b="0" i="0" lang="fr" sz="1500">
                <a:latin typeface="Roboto"/>
                <a:ea typeface="Roboto"/>
                <a:cs typeface="Roboto"/>
                <a:sym typeface="Roboto"/>
              </a:rPr>
              <a:t>Beaucoup de valeurs aberrantes dans les données, mais nous ne pouvons pas les supprimer car les fraudes sont généralement des valeurs aberrantes.</a:t>
            </a:r>
            <a:endParaRPr sz="1500">
              <a:latin typeface="Roboto"/>
              <a:ea typeface="Roboto"/>
              <a:cs typeface="Roboto"/>
              <a:sym typeface="Roboto"/>
            </a:endParaRPr>
          </a:p>
          <a:p>
            <a:pPr indent="-171450" lvl="0" marL="177800" rtl="0" algn="l">
              <a:lnSpc>
                <a:spcPct val="90000"/>
              </a:lnSpc>
              <a:spcBef>
                <a:spcPts val="800"/>
              </a:spcBef>
              <a:spcAft>
                <a:spcPts val="0"/>
              </a:spcAft>
              <a:buClr>
                <a:schemeClr val="dk1"/>
              </a:buClr>
              <a:buSzPts val="1500"/>
              <a:buChar char="•"/>
            </a:pPr>
            <a:r>
              <a:rPr b="0" i="0" lang="fr" sz="1500">
                <a:latin typeface="Roboto"/>
                <a:ea typeface="Roboto"/>
                <a:cs typeface="Roboto"/>
                <a:sym typeface="Roboto"/>
              </a:rPr>
              <a:t>L'usage des technique oversampling et undersampling ne marchent pas correctement en vue de la différence immense </a:t>
            </a:r>
            <a:endParaRPr sz="1500"/>
          </a:p>
          <a:p>
            <a:pPr indent="-76200" lvl="0" marL="177800" rtl="0" algn="l">
              <a:lnSpc>
                <a:spcPct val="90000"/>
              </a:lnSpc>
              <a:spcBef>
                <a:spcPts val="800"/>
              </a:spcBef>
              <a:spcAft>
                <a:spcPts val="0"/>
              </a:spcAft>
              <a:buClr>
                <a:schemeClr val="dk1"/>
              </a:buClr>
              <a:buSzPts val="1500"/>
              <a:buNone/>
            </a:pPr>
            <a:r>
              <a:t/>
            </a:r>
            <a:endParaRPr sz="1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5"/>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0A2332"/>
                </a:solidFill>
                <a:latin typeface="Calibri"/>
                <a:ea typeface="Calibri"/>
                <a:cs typeface="Calibri"/>
                <a:sym typeface="Calibri"/>
              </a:rPr>
              <a:t>SMOTE</a:t>
            </a:r>
            <a:endParaRPr sz="2700">
              <a:solidFill>
                <a:srgbClr val="0A2332"/>
              </a:solidFill>
              <a:latin typeface="Calibri"/>
              <a:ea typeface="Calibri"/>
              <a:cs typeface="Calibri"/>
              <a:sym typeface="Calibri"/>
            </a:endParaRPr>
          </a:p>
        </p:txBody>
      </p:sp>
      <p:pic>
        <p:nvPicPr>
          <p:cNvPr id="677" name="Google Shape;677;p75"/>
          <p:cNvPicPr preferRelativeResize="0"/>
          <p:nvPr/>
        </p:nvPicPr>
        <p:blipFill>
          <a:blip r:embed="rId3">
            <a:alphaModFix/>
          </a:blip>
          <a:stretch>
            <a:fillRect/>
          </a:stretch>
        </p:blipFill>
        <p:spPr>
          <a:xfrm>
            <a:off x="1851313" y="1055400"/>
            <a:ext cx="5310378" cy="3783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0A2332"/>
                </a:solidFill>
                <a:latin typeface="Calibri"/>
                <a:ea typeface="Calibri"/>
                <a:cs typeface="Calibri"/>
                <a:sym typeface="Calibri"/>
              </a:rPr>
              <a:t>ADASYN</a:t>
            </a:r>
            <a:endParaRPr sz="2700">
              <a:solidFill>
                <a:srgbClr val="0A2332"/>
              </a:solidFill>
              <a:latin typeface="Calibri"/>
              <a:ea typeface="Calibri"/>
              <a:cs typeface="Calibri"/>
              <a:sym typeface="Calibri"/>
            </a:endParaRPr>
          </a:p>
        </p:txBody>
      </p:sp>
      <p:pic>
        <p:nvPicPr>
          <p:cNvPr id="683" name="Google Shape;683;p76"/>
          <p:cNvPicPr preferRelativeResize="0"/>
          <p:nvPr/>
        </p:nvPicPr>
        <p:blipFill>
          <a:blip r:embed="rId3">
            <a:alphaModFix/>
          </a:blip>
          <a:stretch>
            <a:fillRect/>
          </a:stretch>
        </p:blipFill>
        <p:spPr>
          <a:xfrm>
            <a:off x="1859575" y="1055400"/>
            <a:ext cx="5424844" cy="37833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7"/>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Sampling: conclusion</a:t>
            </a:r>
            <a:endParaRPr sz="2700">
              <a:solidFill>
                <a:srgbClr val="274E13"/>
              </a:solidFill>
              <a:latin typeface="Calibri"/>
              <a:ea typeface="Calibri"/>
              <a:cs typeface="Calibri"/>
              <a:sym typeface="Calibri"/>
            </a:endParaRPr>
          </a:p>
        </p:txBody>
      </p:sp>
      <p:sp>
        <p:nvSpPr>
          <p:cNvPr id="689" name="Google Shape;689;p77"/>
          <p:cNvSpPr txBox="1"/>
          <p:nvPr/>
        </p:nvSpPr>
        <p:spPr>
          <a:xfrm>
            <a:off x="405550" y="1408850"/>
            <a:ext cx="40815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200">
                <a:latin typeface="Calibri"/>
                <a:ea typeface="Calibri"/>
                <a:cs typeface="Calibri"/>
                <a:sym typeface="Calibri"/>
              </a:rPr>
              <a:t>Lorsque la coefficient augmente: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Recall </a:t>
            </a:r>
            <a:r>
              <a:rPr lang="fr" sz="2200">
                <a:solidFill>
                  <a:srgbClr val="FF0000"/>
                </a:solidFill>
                <a:latin typeface="Calibri"/>
                <a:ea typeface="Calibri"/>
                <a:cs typeface="Calibri"/>
                <a:sym typeface="Calibri"/>
              </a:rPr>
              <a:t>augmente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Precision </a:t>
            </a:r>
            <a:r>
              <a:rPr lang="fr" sz="2200">
                <a:solidFill>
                  <a:srgbClr val="FF0000"/>
                </a:solidFill>
                <a:latin typeface="Calibri"/>
                <a:ea typeface="Calibri"/>
                <a:cs typeface="Calibri"/>
                <a:sym typeface="Calibri"/>
              </a:rPr>
              <a:t>diminue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Fscore </a:t>
            </a:r>
            <a:r>
              <a:rPr lang="fr" sz="2200">
                <a:solidFill>
                  <a:srgbClr val="FF0000"/>
                </a:solidFill>
                <a:latin typeface="Calibri"/>
                <a:ea typeface="Calibri"/>
                <a:cs typeface="Calibri"/>
                <a:sym typeface="Calibri"/>
              </a:rPr>
              <a:t>diminue</a:t>
            </a:r>
            <a:endParaRPr sz="2200">
              <a:solidFill>
                <a:srgbClr val="FF0000"/>
              </a:solidFill>
              <a:latin typeface="Calibri"/>
              <a:ea typeface="Calibri"/>
              <a:cs typeface="Calibri"/>
              <a:sym typeface="Calibri"/>
            </a:endParaRPr>
          </a:p>
        </p:txBody>
      </p:sp>
      <p:sp>
        <p:nvSpPr>
          <p:cNvPr id="690" name="Google Shape;690;p77"/>
          <p:cNvSpPr txBox="1"/>
          <p:nvPr/>
        </p:nvSpPr>
        <p:spPr>
          <a:xfrm>
            <a:off x="4572000" y="1408850"/>
            <a:ext cx="42648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200">
                <a:latin typeface="Calibri"/>
                <a:ea typeface="Calibri"/>
                <a:cs typeface="Calibri"/>
                <a:sym typeface="Calibri"/>
              </a:rPr>
              <a:t>Avec une coefficient = 0.1:</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Pas de grand effet</a:t>
            </a:r>
            <a:r>
              <a:rPr lang="fr" sz="2200">
                <a:latin typeface="Calibri"/>
                <a:ea typeface="Calibri"/>
                <a:cs typeface="Calibri"/>
                <a:sym typeface="Calibri"/>
              </a:rPr>
              <a:t> sur Fscore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Recall_sampling </a:t>
            </a:r>
            <a:r>
              <a:rPr lang="fr" sz="2200">
                <a:solidFill>
                  <a:srgbClr val="FF0000"/>
                </a:solidFill>
                <a:latin typeface="Calibri"/>
                <a:ea typeface="Calibri"/>
                <a:cs typeface="Calibri"/>
                <a:sym typeface="Calibri"/>
              </a:rPr>
              <a:t>&gt; </a:t>
            </a:r>
            <a:r>
              <a:rPr lang="fr" sz="2200">
                <a:latin typeface="Calibri"/>
                <a:ea typeface="Calibri"/>
                <a:cs typeface="Calibri"/>
                <a:sym typeface="Calibri"/>
              </a:rPr>
              <a:t>Recall_sans_sampling</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Precision_sampling</a:t>
            </a:r>
            <a:r>
              <a:rPr lang="fr" sz="2200">
                <a:solidFill>
                  <a:srgbClr val="FF0000"/>
                </a:solidFill>
                <a:latin typeface="Calibri"/>
                <a:ea typeface="Calibri"/>
                <a:cs typeface="Calibri"/>
                <a:sym typeface="Calibri"/>
              </a:rPr>
              <a:t> &lt;</a:t>
            </a:r>
            <a:r>
              <a:rPr lang="fr" sz="2200">
                <a:latin typeface="Calibri"/>
                <a:ea typeface="Calibri"/>
                <a:cs typeface="Calibri"/>
                <a:sym typeface="Calibri"/>
              </a:rPr>
              <a:t> Precision_sans_sampling</a:t>
            </a:r>
            <a:endParaRPr sz="22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8"/>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XGBoost: meilleure performance sur X_val</a:t>
            </a:r>
            <a:endParaRPr sz="2700">
              <a:solidFill>
                <a:srgbClr val="274E13"/>
              </a:solidFill>
              <a:latin typeface="Calibri"/>
              <a:ea typeface="Calibri"/>
              <a:cs typeface="Calibri"/>
              <a:sym typeface="Calibri"/>
            </a:endParaRPr>
          </a:p>
        </p:txBody>
      </p:sp>
      <p:sp>
        <p:nvSpPr>
          <p:cNvPr id="696" name="Google Shape;696;p78"/>
          <p:cNvSpPr txBox="1"/>
          <p:nvPr/>
        </p:nvSpPr>
        <p:spPr>
          <a:xfrm>
            <a:off x="2186300" y="1709850"/>
            <a:ext cx="4640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500">
                <a:latin typeface="Calibri"/>
                <a:ea typeface="Calibri"/>
                <a:cs typeface="Calibri"/>
                <a:sym typeface="Calibri"/>
              </a:rPr>
              <a:t>Indicateurs de la classe 1 (fraude)</a:t>
            </a:r>
            <a:endParaRPr sz="2500">
              <a:solidFill>
                <a:srgbClr val="FF0000"/>
              </a:solidFill>
              <a:latin typeface="Calibri"/>
              <a:ea typeface="Calibri"/>
              <a:cs typeface="Calibri"/>
              <a:sym typeface="Calibri"/>
            </a:endParaRPr>
          </a:p>
          <a:p>
            <a:pPr indent="-387350" lvl="0" marL="457200" rtl="0" algn="l">
              <a:spcBef>
                <a:spcPts val="0"/>
              </a:spcBef>
              <a:spcAft>
                <a:spcPts val="0"/>
              </a:spcAft>
              <a:buSzPts val="2500"/>
              <a:buFont typeface="Calibri"/>
              <a:buChar char="-"/>
            </a:pPr>
            <a:r>
              <a:rPr lang="fr" sz="2500">
                <a:latin typeface="Calibri"/>
                <a:ea typeface="Calibri"/>
                <a:cs typeface="Calibri"/>
                <a:sym typeface="Calibri"/>
              </a:rPr>
              <a:t>Precision: 0.81</a:t>
            </a:r>
            <a:endParaRPr sz="2500">
              <a:solidFill>
                <a:srgbClr val="FF0000"/>
              </a:solidFill>
              <a:latin typeface="Calibri"/>
              <a:ea typeface="Calibri"/>
              <a:cs typeface="Calibri"/>
              <a:sym typeface="Calibri"/>
            </a:endParaRPr>
          </a:p>
          <a:p>
            <a:pPr indent="-387350" lvl="0" marL="457200" rtl="0" algn="l">
              <a:spcBef>
                <a:spcPts val="0"/>
              </a:spcBef>
              <a:spcAft>
                <a:spcPts val="0"/>
              </a:spcAft>
              <a:buSzPts val="2500"/>
              <a:buFont typeface="Calibri"/>
              <a:buChar char="-"/>
            </a:pPr>
            <a:r>
              <a:rPr lang="fr" sz="2500">
                <a:latin typeface="Calibri"/>
                <a:ea typeface="Calibri"/>
                <a:cs typeface="Calibri"/>
                <a:sym typeface="Calibri"/>
              </a:rPr>
              <a:t>Recall: 0.68</a:t>
            </a:r>
            <a:endParaRPr sz="2500">
              <a:solidFill>
                <a:srgbClr val="FF0000"/>
              </a:solidFill>
              <a:latin typeface="Calibri"/>
              <a:ea typeface="Calibri"/>
              <a:cs typeface="Calibri"/>
              <a:sym typeface="Calibri"/>
            </a:endParaRPr>
          </a:p>
          <a:p>
            <a:pPr indent="-387350" lvl="0" marL="457200" rtl="0" algn="l">
              <a:spcBef>
                <a:spcPts val="0"/>
              </a:spcBef>
              <a:spcAft>
                <a:spcPts val="0"/>
              </a:spcAft>
              <a:buSzPts val="2500"/>
              <a:buFont typeface="Calibri"/>
              <a:buChar char="-"/>
            </a:pPr>
            <a:r>
              <a:rPr lang="fr" sz="2500">
                <a:latin typeface="Calibri"/>
                <a:ea typeface="Calibri"/>
                <a:cs typeface="Calibri"/>
                <a:sym typeface="Calibri"/>
              </a:rPr>
              <a:t>Fscore: 0.74</a:t>
            </a:r>
            <a:endParaRPr sz="2500">
              <a:solidFill>
                <a:srgbClr val="FF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9"/>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XGBoost: meilleure performance sur X_test</a:t>
            </a:r>
            <a:endParaRPr sz="2700">
              <a:solidFill>
                <a:srgbClr val="274E13"/>
              </a:solidFill>
              <a:latin typeface="Calibri"/>
              <a:ea typeface="Calibri"/>
              <a:cs typeface="Calibri"/>
              <a:sym typeface="Calibri"/>
            </a:endParaRPr>
          </a:p>
        </p:txBody>
      </p:sp>
      <p:pic>
        <p:nvPicPr>
          <p:cNvPr id="702" name="Google Shape;702;p79"/>
          <p:cNvPicPr preferRelativeResize="0"/>
          <p:nvPr/>
        </p:nvPicPr>
        <p:blipFill>
          <a:blip r:embed="rId3">
            <a:alphaModFix/>
          </a:blip>
          <a:stretch>
            <a:fillRect/>
          </a:stretch>
        </p:blipFill>
        <p:spPr>
          <a:xfrm>
            <a:off x="910275" y="2504425"/>
            <a:ext cx="3389222" cy="2284150"/>
          </a:xfrm>
          <a:prstGeom prst="rect">
            <a:avLst/>
          </a:prstGeom>
          <a:noFill/>
          <a:ln>
            <a:noFill/>
          </a:ln>
        </p:spPr>
      </p:pic>
      <p:pic>
        <p:nvPicPr>
          <p:cNvPr id="703" name="Google Shape;703;p79"/>
          <p:cNvPicPr preferRelativeResize="0"/>
          <p:nvPr/>
        </p:nvPicPr>
        <p:blipFill>
          <a:blip r:embed="rId4">
            <a:alphaModFix/>
          </a:blip>
          <a:stretch>
            <a:fillRect/>
          </a:stretch>
        </p:blipFill>
        <p:spPr>
          <a:xfrm>
            <a:off x="2407487" y="1055400"/>
            <a:ext cx="4198025" cy="1381700"/>
          </a:xfrm>
          <a:prstGeom prst="rect">
            <a:avLst/>
          </a:prstGeom>
          <a:noFill/>
          <a:ln>
            <a:noFill/>
          </a:ln>
        </p:spPr>
      </p:pic>
      <p:pic>
        <p:nvPicPr>
          <p:cNvPr id="704" name="Google Shape;704;p79"/>
          <p:cNvPicPr preferRelativeResize="0"/>
          <p:nvPr/>
        </p:nvPicPr>
        <p:blipFill>
          <a:blip r:embed="rId5">
            <a:alphaModFix/>
          </a:blip>
          <a:stretch>
            <a:fillRect/>
          </a:stretch>
        </p:blipFill>
        <p:spPr>
          <a:xfrm>
            <a:off x="5226233" y="2462600"/>
            <a:ext cx="3276691" cy="2367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0"/>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2- Neural network</a:t>
            </a:r>
            <a:r>
              <a:rPr lang="fr" sz="2700">
                <a:solidFill>
                  <a:srgbClr val="980000"/>
                </a:solidFill>
                <a:latin typeface="Calibri"/>
                <a:ea typeface="Calibri"/>
                <a:cs typeface="Calibri"/>
                <a:sym typeface="Calibri"/>
              </a:rPr>
              <a:t>: baseline</a:t>
            </a:r>
            <a:endParaRPr sz="2700">
              <a:solidFill>
                <a:srgbClr val="980000"/>
              </a:solidFill>
              <a:latin typeface="Calibri"/>
              <a:ea typeface="Calibri"/>
              <a:cs typeface="Calibri"/>
              <a:sym typeface="Calibri"/>
            </a:endParaRPr>
          </a:p>
        </p:txBody>
      </p:sp>
      <p:pic>
        <p:nvPicPr>
          <p:cNvPr id="710" name="Google Shape;710;p80"/>
          <p:cNvPicPr preferRelativeResize="0"/>
          <p:nvPr/>
        </p:nvPicPr>
        <p:blipFill>
          <a:blip r:embed="rId3">
            <a:alphaModFix/>
          </a:blip>
          <a:stretch>
            <a:fillRect/>
          </a:stretch>
        </p:blipFill>
        <p:spPr>
          <a:xfrm>
            <a:off x="1058888" y="1379425"/>
            <a:ext cx="7026225" cy="2384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Hyperparameters tuning</a:t>
            </a:r>
            <a:endParaRPr sz="2700">
              <a:solidFill>
                <a:srgbClr val="274E13"/>
              </a:solidFill>
              <a:latin typeface="Calibri"/>
              <a:ea typeface="Calibri"/>
              <a:cs typeface="Calibri"/>
              <a:sym typeface="Calibri"/>
            </a:endParaRPr>
          </a:p>
        </p:txBody>
      </p:sp>
      <p:sp>
        <p:nvSpPr>
          <p:cNvPr id="716" name="Google Shape;716;p81"/>
          <p:cNvSpPr txBox="1"/>
          <p:nvPr/>
        </p:nvSpPr>
        <p:spPr>
          <a:xfrm>
            <a:off x="265800" y="1312900"/>
            <a:ext cx="4248900" cy="323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200">
                <a:latin typeface="Calibri"/>
                <a:ea typeface="Calibri"/>
                <a:cs typeface="Calibri"/>
                <a:sym typeface="Calibri"/>
              </a:rPr>
              <a:t>But</a:t>
            </a:r>
            <a:r>
              <a:rPr lang="fr" sz="2200">
                <a:latin typeface="Calibri"/>
                <a:ea typeface="Calibri"/>
                <a:cs typeface="Calibri"/>
                <a:sym typeface="Calibri"/>
              </a:rPr>
              <a:t>: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Trouver les meilleurs </a:t>
            </a:r>
            <a:endParaRPr sz="2200">
              <a:latin typeface="Calibri"/>
              <a:ea typeface="Calibri"/>
              <a:cs typeface="Calibri"/>
              <a:sym typeface="Calibri"/>
            </a:endParaRPr>
          </a:p>
          <a:p>
            <a:pPr indent="0" lvl="0" marL="457200" rtl="0" algn="l">
              <a:spcBef>
                <a:spcPts val="0"/>
              </a:spcBef>
              <a:spcAft>
                <a:spcPts val="0"/>
              </a:spcAft>
              <a:buNone/>
            </a:pPr>
            <a:r>
              <a:rPr lang="fr" sz="2200">
                <a:solidFill>
                  <a:srgbClr val="FF0000"/>
                </a:solidFill>
                <a:latin typeface="Calibri"/>
                <a:ea typeface="Calibri"/>
                <a:cs typeface="Calibri"/>
                <a:sym typeface="Calibri"/>
              </a:rPr>
              <a:t>batch_size </a:t>
            </a:r>
            <a:r>
              <a:rPr lang="fr" sz="2200">
                <a:latin typeface="Calibri"/>
                <a:ea typeface="Calibri"/>
                <a:cs typeface="Calibri"/>
                <a:sym typeface="Calibri"/>
              </a:rPr>
              <a:t>et </a:t>
            </a:r>
            <a:r>
              <a:rPr lang="fr" sz="2200">
                <a:solidFill>
                  <a:srgbClr val="FF0000"/>
                </a:solidFill>
                <a:latin typeface="Calibri"/>
                <a:ea typeface="Calibri"/>
                <a:cs typeface="Calibri"/>
                <a:sym typeface="Calibri"/>
              </a:rPr>
              <a:t>learning_rate</a:t>
            </a:r>
            <a:endParaRPr sz="2200">
              <a:solidFill>
                <a:srgbClr val="FF0000"/>
              </a:solidFill>
              <a:latin typeface="Calibri"/>
              <a:ea typeface="Calibri"/>
              <a:cs typeface="Calibri"/>
              <a:sym typeface="Calibri"/>
            </a:endParaRPr>
          </a:p>
          <a:p>
            <a:pPr indent="0" lvl="0" marL="0" rtl="0" algn="ctr">
              <a:spcBef>
                <a:spcPts val="0"/>
              </a:spcBef>
              <a:spcAft>
                <a:spcPts val="0"/>
              </a:spcAft>
              <a:buNone/>
            </a:pPr>
            <a:r>
              <a:rPr b="1" lang="fr" sz="2200">
                <a:latin typeface="Calibri"/>
                <a:ea typeface="Calibri"/>
                <a:cs typeface="Calibri"/>
                <a:sym typeface="Calibri"/>
              </a:rPr>
              <a:t>Critère</a:t>
            </a:r>
            <a:r>
              <a:rPr lang="fr" sz="2200">
                <a:latin typeface="Calibri"/>
                <a:ea typeface="Calibri"/>
                <a:cs typeface="Calibri"/>
                <a:sym typeface="Calibri"/>
              </a:rPr>
              <a:t>: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Fscore </a:t>
            </a:r>
            <a:r>
              <a:rPr lang="fr" sz="2200">
                <a:latin typeface="Calibri"/>
                <a:ea typeface="Calibri"/>
                <a:cs typeface="Calibri"/>
                <a:sym typeface="Calibri"/>
              </a:rPr>
              <a:t>pour la classe 1</a:t>
            </a:r>
            <a:endParaRPr sz="2200">
              <a:solidFill>
                <a:srgbClr val="FF0000"/>
              </a:solidFill>
              <a:latin typeface="Calibri"/>
              <a:ea typeface="Calibri"/>
              <a:cs typeface="Calibri"/>
              <a:sym typeface="Calibri"/>
            </a:endParaRPr>
          </a:p>
          <a:p>
            <a:pPr indent="0" lvl="0" marL="0" rtl="0" algn="ctr">
              <a:spcBef>
                <a:spcPts val="0"/>
              </a:spcBef>
              <a:spcAft>
                <a:spcPts val="0"/>
              </a:spcAft>
              <a:buNone/>
            </a:pPr>
            <a:r>
              <a:rPr b="1" lang="fr" sz="2200">
                <a:latin typeface="Calibri"/>
                <a:ea typeface="Calibri"/>
                <a:cs typeface="Calibri"/>
                <a:sym typeface="Calibri"/>
              </a:rPr>
              <a:t>Méthode</a:t>
            </a:r>
            <a:r>
              <a:rPr lang="fr" sz="2200">
                <a:latin typeface="Calibri"/>
                <a:ea typeface="Calibri"/>
                <a:cs typeface="Calibri"/>
                <a:sym typeface="Calibri"/>
              </a:rPr>
              <a:t>: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Cross validation: les indicateurs (fscore, precision, recall …) sont plus </a:t>
            </a:r>
            <a:r>
              <a:rPr lang="fr" sz="2200">
                <a:solidFill>
                  <a:srgbClr val="FF0000"/>
                </a:solidFill>
                <a:latin typeface="Calibri"/>
                <a:ea typeface="Calibri"/>
                <a:cs typeface="Calibri"/>
                <a:sym typeface="Calibri"/>
              </a:rPr>
              <a:t>fiables </a:t>
            </a:r>
            <a:endParaRPr sz="2200">
              <a:solidFill>
                <a:srgbClr val="FF0000"/>
              </a:solidFill>
              <a:latin typeface="Calibri"/>
              <a:ea typeface="Calibri"/>
              <a:cs typeface="Calibri"/>
              <a:sym typeface="Calibri"/>
            </a:endParaRPr>
          </a:p>
        </p:txBody>
      </p:sp>
      <p:sp>
        <p:nvSpPr>
          <p:cNvPr id="717" name="Google Shape;717;p81"/>
          <p:cNvSpPr txBox="1"/>
          <p:nvPr/>
        </p:nvSpPr>
        <p:spPr>
          <a:xfrm>
            <a:off x="4640475" y="1312900"/>
            <a:ext cx="4248900" cy="357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200">
                <a:latin typeface="Calibri"/>
                <a:ea typeface="Calibri"/>
                <a:cs typeface="Calibri"/>
                <a:sym typeface="Calibri"/>
              </a:rPr>
              <a:t>Principe</a:t>
            </a:r>
            <a:r>
              <a:rPr lang="fr" sz="2200">
                <a:latin typeface="Calibri"/>
                <a:ea typeface="Calibri"/>
                <a:cs typeface="Calibri"/>
                <a:sym typeface="Calibri"/>
              </a:rPr>
              <a: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Diviser </a:t>
            </a:r>
            <a:r>
              <a:rPr lang="fr" sz="2200">
                <a:latin typeface="Calibri"/>
                <a:ea typeface="Calibri"/>
                <a:cs typeface="Calibri"/>
                <a:sym typeface="Calibri"/>
              </a:rPr>
              <a:t>le X_train sur </a:t>
            </a:r>
            <a:r>
              <a:rPr lang="fr" sz="2200">
                <a:solidFill>
                  <a:srgbClr val="FF0000"/>
                </a:solidFill>
                <a:latin typeface="Calibri"/>
                <a:ea typeface="Calibri"/>
                <a:cs typeface="Calibri"/>
                <a:sym typeface="Calibri"/>
              </a:rPr>
              <a:t>k </a:t>
            </a:r>
            <a:r>
              <a:rPr lang="fr" sz="2200">
                <a:latin typeface="Calibri"/>
                <a:ea typeface="Calibri"/>
                <a:cs typeface="Calibri"/>
                <a:sym typeface="Calibri"/>
              </a:rPr>
              <a:t>ensembles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Entraîner</a:t>
            </a:r>
            <a:r>
              <a:rPr lang="fr" sz="2200">
                <a:latin typeface="Calibri"/>
                <a:ea typeface="Calibri"/>
                <a:cs typeface="Calibri"/>
                <a:sym typeface="Calibri"/>
              </a:rPr>
              <a:t> sur (</a:t>
            </a:r>
            <a:r>
              <a:rPr lang="fr" sz="2200">
                <a:solidFill>
                  <a:srgbClr val="FF0000"/>
                </a:solidFill>
                <a:latin typeface="Calibri"/>
                <a:ea typeface="Calibri"/>
                <a:cs typeface="Calibri"/>
                <a:sym typeface="Calibri"/>
              </a:rPr>
              <a:t>k-1</a:t>
            </a:r>
            <a:r>
              <a:rPr lang="fr" sz="2200">
                <a:latin typeface="Calibri"/>
                <a:ea typeface="Calibri"/>
                <a:cs typeface="Calibri"/>
                <a:sym typeface="Calibri"/>
              </a:rPr>
              <a:t>) ensembles et l’évaluer sur un </a:t>
            </a:r>
            <a:r>
              <a:rPr lang="fr" sz="2200">
                <a:solidFill>
                  <a:srgbClr val="FF0000"/>
                </a:solidFill>
                <a:latin typeface="Calibri"/>
                <a:ea typeface="Calibri"/>
                <a:cs typeface="Calibri"/>
                <a:sym typeface="Calibri"/>
              </a:rPr>
              <a:t>1</a:t>
            </a:r>
            <a:r>
              <a:rPr lang="fr" sz="2200">
                <a:latin typeface="Calibri"/>
                <a:ea typeface="Calibri"/>
                <a:cs typeface="Calibri"/>
                <a:sym typeface="Calibri"/>
              </a:rPr>
              <a:t> ensemble pour </a:t>
            </a:r>
            <a:r>
              <a:rPr lang="fr" sz="2200">
                <a:solidFill>
                  <a:srgbClr val="FF0000"/>
                </a:solidFill>
                <a:latin typeface="Calibri"/>
                <a:ea typeface="Calibri"/>
                <a:cs typeface="Calibri"/>
                <a:sym typeface="Calibri"/>
              </a:rPr>
              <a:t>k</a:t>
            </a:r>
            <a:r>
              <a:rPr lang="fr" sz="2200">
                <a:latin typeface="Calibri"/>
                <a:ea typeface="Calibri"/>
                <a:cs typeface="Calibri"/>
                <a:sym typeface="Calibri"/>
              </a:rPr>
              <a:t> fois.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On fait la </a:t>
            </a:r>
            <a:r>
              <a:rPr lang="fr" sz="2200">
                <a:solidFill>
                  <a:srgbClr val="FF0000"/>
                </a:solidFill>
                <a:latin typeface="Calibri"/>
                <a:ea typeface="Calibri"/>
                <a:cs typeface="Calibri"/>
                <a:sym typeface="Calibri"/>
              </a:rPr>
              <a:t>moyenne </a:t>
            </a:r>
            <a:r>
              <a:rPr lang="fr" sz="2200">
                <a:latin typeface="Calibri"/>
                <a:ea typeface="Calibri"/>
                <a:cs typeface="Calibri"/>
                <a:sym typeface="Calibri"/>
              </a:rPr>
              <a:t>de toutes les observations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On fait ça pour chaque </a:t>
            </a:r>
            <a:r>
              <a:rPr lang="fr" sz="2200">
                <a:solidFill>
                  <a:srgbClr val="FF0000"/>
                </a:solidFill>
                <a:latin typeface="Calibri"/>
                <a:ea typeface="Calibri"/>
                <a:cs typeface="Calibri"/>
                <a:sym typeface="Calibri"/>
              </a:rPr>
              <a:t>combinaison </a:t>
            </a:r>
            <a:r>
              <a:rPr lang="fr" sz="2200">
                <a:latin typeface="Calibri"/>
                <a:ea typeface="Calibri"/>
                <a:cs typeface="Calibri"/>
                <a:sym typeface="Calibri"/>
              </a:rPr>
              <a:t>de paramètres</a:t>
            </a:r>
            <a:endParaRPr sz="22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82"/>
          <p:cNvPicPr preferRelativeResize="0"/>
          <p:nvPr/>
        </p:nvPicPr>
        <p:blipFill>
          <a:blip r:embed="rId3">
            <a:alphaModFix/>
          </a:blip>
          <a:stretch>
            <a:fillRect/>
          </a:stretch>
        </p:blipFill>
        <p:spPr>
          <a:xfrm>
            <a:off x="699788" y="1124463"/>
            <a:ext cx="7744425" cy="2894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3"/>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Effet de la représentation des données</a:t>
            </a:r>
            <a:endParaRPr sz="2700">
              <a:solidFill>
                <a:srgbClr val="274E13"/>
              </a:solidFill>
              <a:latin typeface="Calibri"/>
              <a:ea typeface="Calibri"/>
              <a:cs typeface="Calibri"/>
              <a:sym typeface="Calibri"/>
            </a:endParaRPr>
          </a:p>
        </p:txBody>
      </p:sp>
      <p:pic>
        <p:nvPicPr>
          <p:cNvPr id="728" name="Google Shape;728;p83"/>
          <p:cNvPicPr preferRelativeResize="0"/>
          <p:nvPr/>
        </p:nvPicPr>
        <p:blipFill>
          <a:blip r:embed="rId3">
            <a:alphaModFix/>
          </a:blip>
          <a:stretch>
            <a:fillRect/>
          </a:stretch>
        </p:blipFill>
        <p:spPr>
          <a:xfrm>
            <a:off x="1628238" y="1055400"/>
            <a:ext cx="5887535" cy="3783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Effet de class weight</a:t>
            </a:r>
            <a:endParaRPr sz="2700">
              <a:solidFill>
                <a:srgbClr val="274E13"/>
              </a:solidFill>
              <a:latin typeface="Calibri"/>
              <a:ea typeface="Calibri"/>
              <a:cs typeface="Calibri"/>
              <a:sym typeface="Calibri"/>
            </a:endParaRPr>
          </a:p>
        </p:txBody>
      </p:sp>
      <p:pic>
        <p:nvPicPr>
          <p:cNvPr id="734" name="Google Shape;734;p84"/>
          <p:cNvPicPr preferRelativeResize="0"/>
          <p:nvPr/>
        </p:nvPicPr>
        <p:blipFill>
          <a:blip r:embed="rId3">
            <a:alphaModFix/>
          </a:blip>
          <a:stretch>
            <a:fillRect/>
          </a:stretch>
        </p:blipFill>
        <p:spPr>
          <a:xfrm>
            <a:off x="714475" y="1202025"/>
            <a:ext cx="7715050" cy="3607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3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8" name="Google Shape;268;p31"/>
          <p:cNvSpPr/>
          <p:nvPr/>
        </p:nvSpPr>
        <p:spPr>
          <a:xfrm>
            <a:off x="418657" y="195014"/>
            <a:ext cx="8375585" cy="4449759"/>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9" name="Google Shape;269;p31"/>
          <p:cNvSpPr txBox="1"/>
          <p:nvPr>
            <p:ph type="title"/>
          </p:nvPr>
        </p:nvSpPr>
        <p:spPr>
          <a:xfrm>
            <a:off x="783772" y="380370"/>
            <a:ext cx="2245178" cy="4079047"/>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fr" sz="2400">
                <a:solidFill>
                  <a:schemeClr val="dk1"/>
                </a:solidFill>
                <a:latin typeface="Calibri"/>
                <a:ea typeface="Calibri"/>
                <a:cs typeface="Calibri"/>
                <a:sym typeface="Calibri"/>
              </a:rPr>
              <a:t>Un bon </a:t>
            </a:r>
            <a:r>
              <a:rPr lang="fr" sz="2400"/>
              <a:t>modèle</a:t>
            </a:r>
            <a:r>
              <a:rPr lang="fr" sz="2400">
                <a:solidFill>
                  <a:schemeClr val="dk1"/>
                </a:solidFill>
                <a:latin typeface="Calibri"/>
                <a:ea typeface="Calibri"/>
                <a:cs typeface="Calibri"/>
                <a:sym typeface="Calibri"/>
              </a:rPr>
              <a:t> ?</a:t>
            </a:r>
            <a:br>
              <a:rPr lang="fr"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sp>
        <p:nvSpPr>
          <p:cNvPr id="270" name="Google Shape;270;p31"/>
          <p:cNvSpPr/>
          <p:nvPr/>
        </p:nvSpPr>
        <p:spPr>
          <a:xfrm>
            <a:off x="374125" y="2155861"/>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71" name="Google Shape;271;p31"/>
          <p:cNvGrpSpPr/>
          <p:nvPr/>
        </p:nvGrpSpPr>
        <p:grpSpPr>
          <a:xfrm>
            <a:off x="3394710" y="530523"/>
            <a:ext cx="5122926" cy="3787559"/>
            <a:chOff x="0" y="195300"/>
            <a:chExt cx="6830568" cy="5050079"/>
          </a:xfrm>
        </p:grpSpPr>
        <p:sp>
          <p:nvSpPr>
            <p:cNvPr id="272" name="Google Shape;272;p31"/>
            <p:cNvSpPr/>
            <p:nvPr/>
          </p:nvSpPr>
          <p:spPr>
            <a:xfrm>
              <a:off x="0" y="195300"/>
              <a:ext cx="6830568" cy="954719"/>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 name="Google Shape;273;p31"/>
            <p:cNvSpPr txBox="1"/>
            <p:nvPr/>
          </p:nvSpPr>
          <p:spPr>
            <a:xfrm>
              <a:off x="46606" y="241906"/>
              <a:ext cx="6737356" cy="861507"/>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fr" sz="1800" u="none" cap="none" strike="noStrike">
                  <a:solidFill>
                    <a:schemeClr val="lt1"/>
                  </a:solidFill>
                  <a:latin typeface="Calibri"/>
                  <a:ea typeface="Calibri"/>
                  <a:cs typeface="Calibri"/>
                  <a:sym typeface="Calibri"/>
                </a:rPr>
                <a:t>- On interprète généralement la performance d'un modèle selon sa précision</a:t>
              </a:r>
              <a:endParaRPr b="0" i="0" sz="1800" u="none" cap="none" strike="noStrike">
                <a:solidFill>
                  <a:schemeClr val="lt1"/>
                </a:solidFill>
                <a:latin typeface="Calibri"/>
                <a:ea typeface="Calibri"/>
                <a:cs typeface="Calibri"/>
                <a:sym typeface="Calibri"/>
              </a:endParaRPr>
            </a:p>
          </p:txBody>
        </p:sp>
        <p:sp>
          <p:nvSpPr>
            <p:cNvPr id="274" name="Google Shape;274;p31"/>
            <p:cNvSpPr/>
            <p:nvPr/>
          </p:nvSpPr>
          <p:spPr>
            <a:xfrm>
              <a:off x="0" y="1219140"/>
              <a:ext cx="6830568" cy="954719"/>
            </a:xfrm>
            <a:prstGeom prst="roundRect">
              <a:avLst>
                <a:gd fmla="val 16667" name="adj"/>
              </a:avLst>
            </a:prstGeom>
            <a:solidFill>
              <a:srgbClr val="52CBC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 name="Google Shape;275;p31"/>
            <p:cNvSpPr txBox="1"/>
            <p:nvPr/>
          </p:nvSpPr>
          <p:spPr>
            <a:xfrm>
              <a:off x="46606" y="1265746"/>
              <a:ext cx="6737356" cy="861507"/>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fr" sz="1800" u="none" cap="none" strike="noStrike">
                  <a:solidFill>
                    <a:schemeClr val="lt1"/>
                  </a:solidFill>
                  <a:latin typeface="Calibri"/>
                  <a:ea typeface="Calibri"/>
                  <a:cs typeface="Calibri"/>
                  <a:sym typeface="Calibri"/>
                </a:rPr>
                <a:t>- Précision: nombre de bons prédictions/nombre de total d'instances</a:t>
              </a:r>
              <a:endParaRPr b="0" i="0" sz="1800" u="none" cap="none" strike="noStrike">
                <a:solidFill>
                  <a:schemeClr val="lt1"/>
                </a:solidFill>
                <a:latin typeface="Calibri"/>
                <a:ea typeface="Calibri"/>
                <a:cs typeface="Calibri"/>
                <a:sym typeface="Calibri"/>
              </a:endParaRPr>
            </a:p>
          </p:txBody>
        </p:sp>
        <p:sp>
          <p:nvSpPr>
            <p:cNvPr id="276" name="Google Shape;276;p31"/>
            <p:cNvSpPr/>
            <p:nvPr/>
          </p:nvSpPr>
          <p:spPr>
            <a:xfrm>
              <a:off x="0" y="2242980"/>
              <a:ext cx="6830568" cy="954719"/>
            </a:xfrm>
            <a:prstGeom prst="roundRect">
              <a:avLst>
                <a:gd fmla="val 16667" name="adj"/>
              </a:avLst>
            </a:prstGeom>
            <a:solidFill>
              <a:srgbClr val="4CC38C"/>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 name="Google Shape;277;p31"/>
            <p:cNvSpPr txBox="1"/>
            <p:nvPr/>
          </p:nvSpPr>
          <p:spPr>
            <a:xfrm>
              <a:off x="46606" y="2289586"/>
              <a:ext cx="6737356" cy="861507"/>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fr" sz="1800" u="none" cap="none" strike="noStrike">
                  <a:solidFill>
                    <a:schemeClr val="lt1"/>
                  </a:solidFill>
                  <a:latin typeface="Calibri"/>
                  <a:ea typeface="Calibri"/>
                  <a:cs typeface="Calibri"/>
                  <a:sym typeface="Calibri"/>
                </a:rPr>
                <a:t>- Dans notre cas, si le modèle prédit toujours la classe 0 (pas de fraude), alors il est précis de 99.92%</a:t>
              </a:r>
              <a:endParaRPr b="0" i="0" sz="1800" u="none" cap="none" strike="noStrike">
                <a:solidFill>
                  <a:schemeClr val="lt1"/>
                </a:solidFill>
                <a:latin typeface="Calibri"/>
                <a:ea typeface="Calibri"/>
                <a:cs typeface="Calibri"/>
                <a:sym typeface="Calibri"/>
              </a:endParaRPr>
            </a:p>
          </p:txBody>
        </p:sp>
        <p:sp>
          <p:nvSpPr>
            <p:cNvPr id="278" name="Google Shape;278;p31"/>
            <p:cNvSpPr/>
            <p:nvPr/>
          </p:nvSpPr>
          <p:spPr>
            <a:xfrm>
              <a:off x="0" y="3266820"/>
              <a:ext cx="6830568" cy="954719"/>
            </a:xfrm>
            <a:prstGeom prst="roundRect">
              <a:avLst>
                <a:gd fmla="val 16667" name="adj"/>
              </a:avLst>
            </a:prstGeom>
            <a:solidFill>
              <a:srgbClr val="46BA4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 name="Google Shape;279;p31"/>
            <p:cNvSpPr txBox="1"/>
            <p:nvPr/>
          </p:nvSpPr>
          <p:spPr>
            <a:xfrm>
              <a:off x="46606" y="3313426"/>
              <a:ext cx="6737356" cy="861507"/>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fr" sz="1800" u="none" cap="none" strike="noStrike">
                  <a:solidFill>
                    <a:schemeClr val="lt1"/>
                  </a:solidFill>
                  <a:latin typeface="Calibri"/>
                  <a:ea typeface="Calibri"/>
                  <a:cs typeface="Calibri"/>
                  <a:sym typeface="Calibri"/>
                </a:rPr>
                <a:t>- C'est évident qu'un tel modèle n'est pas performant, car il ne détecte aucun cas de fraude</a:t>
              </a:r>
              <a:endParaRPr b="0" i="0" sz="1800" u="none" cap="none" strike="noStrike">
                <a:solidFill>
                  <a:schemeClr val="lt1"/>
                </a:solidFill>
                <a:latin typeface="Calibri"/>
                <a:ea typeface="Calibri"/>
                <a:cs typeface="Calibri"/>
                <a:sym typeface="Calibri"/>
              </a:endParaRPr>
            </a:p>
          </p:txBody>
        </p:sp>
        <p:sp>
          <p:nvSpPr>
            <p:cNvPr id="280" name="Google Shape;280;p31"/>
            <p:cNvSpPr/>
            <p:nvPr/>
          </p:nvSpPr>
          <p:spPr>
            <a:xfrm>
              <a:off x="0" y="4290660"/>
              <a:ext cx="6830568" cy="954719"/>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31"/>
            <p:cNvSpPr txBox="1"/>
            <p:nvPr/>
          </p:nvSpPr>
          <p:spPr>
            <a:xfrm>
              <a:off x="46606" y="4337266"/>
              <a:ext cx="6737356" cy="861507"/>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fr" sz="1800" u="none" cap="none" strike="noStrike">
                  <a:solidFill>
                    <a:schemeClr val="lt1"/>
                  </a:solidFill>
                  <a:latin typeface="Calibri"/>
                  <a:ea typeface="Calibri"/>
                  <a:cs typeface="Calibri"/>
                  <a:sym typeface="Calibri"/>
                </a:rPr>
                <a:t>- Il faut alors définir d'autres critères de comparaison</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85"/>
          <p:cNvPicPr preferRelativeResize="0"/>
          <p:nvPr/>
        </p:nvPicPr>
        <p:blipFill>
          <a:blip r:embed="rId3">
            <a:alphaModFix/>
          </a:blip>
          <a:stretch>
            <a:fillRect/>
          </a:stretch>
        </p:blipFill>
        <p:spPr>
          <a:xfrm>
            <a:off x="1843088" y="581025"/>
            <a:ext cx="5457825" cy="3981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6"/>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Meilleure performance sur X_val</a:t>
            </a:r>
            <a:endParaRPr sz="2700">
              <a:solidFill>
                <a:srgbClr val="274E13"/>
              </a:solidFill>
              <a:latin typeface="Calibri"/>
              <a:ea typeface="Calibri"/>
              <a:cs typeface="Calibri"/>
              <a:sym typeface="Calibri"/>
            </a:endParaRPr>
          </a:p>
        </p:txBody>
      </p:sp>
      <p:pic>
        <p:nvPicPr>
          <p:cNvPr id="745" name="Google Shape;745;p86"/>
          <p:cNvPicPr preferRelativeResize="0"/>
          <p:nvPr/>
        </p:nvPicPr>
        <p:blipFill>
          <a:blip r:embed="rId3">
            <a:alphaModFix/>
          </a:blip>
          <a:stretch>
            <a:fillRect/>
          </a:stretch>
        </p:blipFill>
        <p:spPr>
          <a:xfrm>
            <a:off x="1353725" y="1495425"/>
            <a:ext cx="6305550" cy="2152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7"/>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Meilleure performance sur X_test</a:t>
            </a:r>
            <a:endParaRPr sz="2700">
              <a:solidFill>
                <a:srgbClr val="274E13"/>
              </a:solidFill>
              <a:latin typeface="Calibri"/>
              <a:ea typeface="Calibri"/>
              <a:cs typeface="Calibri"/>
              <a:sym typeface="Calibri"/>
            </a:endParaRPr>
          </a:p>
        </p:txBody>
      </p:sp>
      <p:pic>
        <p:nvPicPr>
          <p:cNvPr id="751" name="Google Shape;751;p87"/>
          <p:cNvPicPr preferRelativeResize="0"/>
          <p:nvPr/>
        </p:nvPicPr>
        <p:blipFill>
          <a:blip r:embed="rId3">
            <a:alphaModFix/>
          </a:blip>
          <a:stretch>
            <a:fillRect/>
          </a:stretch>
        </p:blipFill>
        <p:spPr>
          <a:xfrm>
            <a:off x="2222588" y="1055400"/>
            <a:ext cx="4698825" cy="1600050"/>
          </a:xfrm>
          <a:prstGeom prst="rect">
            <a:avLst/>
          </a:prstGeom>
          <a:noFill/>
          <a:ln>
            <a:noFill/>
          </a:ln>
        </p:spPr>
      </p:pic>
      <p:pic>
        <p:nvPicPr>
          <p:cNvPr id="752" name="Google Shape;752;p87"/>
          <p:cNvPicPr preferRelativeResize="0"/>
          <p:nvPr/>
        </p:nvPicPr>
        <p:blipFill>
          <a:blip r:embed="rId4">
            <a:alphaModFix/>
          </a:blip>
          <a:stretch>
            <a:fillRect/>
          </a:stretch>
        </p:blipFill>
        <p:spPr>
          <a:xfrm>
            <a:off x="4904550" y="2711375"/>
            <a:ext cx="3016471" cy="2183250"/>
          </a:xfrm>
          <a:prstGeom prst="rect">
            <a:avLst/>
          </a:prstGeom>
          <a:noFill/>
          <a:ln>
            <a:noFill/>
          </a:ln>
        </p:spPr>
      </p:pic>
      <p:pic>
        <p:nvPicPr>
          <p:cNvPr id="753" name="Google Shape;753;p87"/>
          <p:cNvPicPr preferRelativeResize="0"/>
          <p:nvPr/>
        </p:nvPicPr>
        <p:blipFill>
          <a:blip r:embed="rId5">
            <a:alphaModFix/>
          </a:blip>
          <a:stretch>
            <a:fillRect/>
          </a:stretch>
        </p:blipFill>
        <p:spPr>
          <a:xfrm>
            <a:off x="837275" y="2711375"/>
            <a:ext cx="3227630" cy="2183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8"/>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Effet de sampling: coef=0.1</a:t>
            </a:r>
            <a:endParaRPr sz="2700">
              <a:solidFill>
                <a:srgbClr val="274E13"/>
              </a:solidFill>
              <a:latin typeface="Calibri"/>
              <a:ea typeface="Calibri"/>
              <a:cs typeface="Calibri"/>
              <a:sym typeface="Calibri"/>
            </a:endParaRPr>
          </a:p>
        </p:txBody>
      </p:sp>
      <p:pic>
        <p:nvPicPr>
          <p:cNvPr id="759" name="Google Shape;759;p88"/>
          <p:cNvPicPr preferRelativeResize="0"/>
          <p:nvPr/>
        </p:nvPicPr>
        <p:blipFill>
          <a:blip r:embed="rId3">
            <a:alphaModFix/>
          </a:blip>
          <a:stretch>
            <a:fillRect/>
          </a:stretch>
        </p:blipFill>
        <p:spPr>
          <a:xfrm>
            <a:off x="269225" y="1341575"/>
            <a:ext cx="4013278" cy="1377975"/>
          </a:xfrm>
          <a:prstGeom prst="rect">
            <a:avLst/>
          </a:prstGeom>
          <a:noFill/>
          <a:ln>
            <a:noFill/>
          </a:ln>
        </p:spPr>
      </p:pic>
      <p:pic>
        <p:nvPicPr>
          <p:cNvPr id="760" name="Google Shape;760;p88"/>
          <p:cNvPicPr preferRelativeResize="0"/>
          <p:nvPr/>
        </p:nvPicPr>
        <p:blipFill>
          <a:blip r:embed="rId4">
            <a:alphaModFix/>
          </a:blip>
          <a:stretch>
            <a:fillRect/>
          </a:stretch>
        </p:blipFill>
        <p:spPr>
          <a:xfrm>
            <a:off x="4571999" y="1316725"/>
            <a:ext cx="4158026" cy="1427675"/>
          </a:xfrm>
          <a:prstGeom prst="rect">
            <a:avLst/>
          </a:prstGeom>
          <a:noFill/>
          <a:ln>
            <a:noFill/>
          </a:ln>
        </p:spPr>
      </p:pic>
      <p:sp>
        <p:nvSpPr>
          <p:cNvPr id="761" name="Google Shape;761;p88"/>
          <p:cNvSpPr txBox="1"/>
          <p:nvPr/>
        </p:nvSpPr>
        <p:spPr>
          <a:xfrm>
            <a:off x="1561113" y="2744400"/>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UnderSampling</a:t>
            </a:r>
            <a:endParaRPr>
              <a:latin typeface="Calibri"/>
              <a:ea typeface="Calibri"/>
              <a:cs typeface="Calibri"/>
              <a:sym typeface="Calibri"/>
            </a:endParaRPr>
          </a:p>
        </p:txBody>
      </p:sp>
      <p:sp>
        <p:nvSpPr>
          <p:cNvPr id="762" name="Google Shape;762;p88"/>
          <p:cNvSpPr txBox="1"/>
          <p:nvPr/>
        </p:nvSpPr>
        <p:spPr>
          <a:xfrm>
            <a:off x="5936263" y="2744400"/>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OverSampling</a:t>
            </a:r>
            <a:endParaRPr>
              <a:latin typeface="Calibri"/>
              <a:ea typeface="Calibri"/>
              <a:cs typeface="Calibri"/>
              <a:sym typeface="Calibri"/>
            </a:endParaRPr>
          </a:p>
        </p:txBody>
      </p:sp>
      <p:pic>
        <p:nvPicPr>
          <p:cNvPr id="763" name="Google Shape;763;p88"/>
          <p:cNvPicPr preferRelativeResize="0"/>
          <p:nvPr/>
        </p:nvPicPr>
        <p:blipFill>
          <a:blip r:embed="rId5">
            <a:alphaModFix/>
          </a:blip>
          <a:stretch>
            <a:fillRect/>
          </a:stretch>
        </p:blipFill>
        <p:spPr>
          <a:xfrm>
            <a:off x="269238" y="3169450"/>
            <a:ext cx="4013274" cy="1314907"/>
          </a:xfrm>
          <a:prstGeom prst="rect">
            <a:avLst/>
          </a:prstGeom>
          <a:noFill/>
          <a:ln>
            <a:noFill/>
          </a:ln>
        </p:spPr>
      </p:pic>
      <p:pic>
        <p:nvPicPr>
          <p:cNvPr id="764" name="Google Shape;764;p88"/>
          <p:cNvPicPr preferRelativeResize="0"/>
          <p:nvPr/>
        </p:nvPicPr>
        <p:blipFill>
          <a:blip r:embed="rId6">
            <a:alphaModFix/>
          </a:blip>
          <a:stretch>
            <a:fillRect/>
          </a:stretch>
        </p:blipFill>
        <p:spPr>
          <a:xfrm>
            <a:off x="4572000" y="3169460"/>
            <a:ext cx="4158025" cy="1362112"/>
          </a:xfrm>
          <a:prstGeom prst="rect">
            <a:avLst/>
          </a:prstGeom>
          <a:noFill/>
          <a:ln>
            <a:noFill/>
          </a:ln>
        </p:spPr>
      </p:pic>
      <p:sp>
        <p:nvSpPr>
          <p:cNvPr id="765" name="Google Shape;765;p88"/>
          <p:cNvSpPr txBox="1"/>
          <p:nvPr/>
        </p:nvSpPr>
        <p:spPr>
          <a:xfrm>
            <a:off x="1914206" y="4509200"/>
            <a:ext cx="7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SMOTE</a:t>
            </a:r>
            <a:endParaRPr>
              <a:latin typeface="Calibri"/>
              <a:ea typeface="Calibri"/>
              <a:cs typeface="Calibri"/>
              <a:sym typeface="Calibri"/>
            </a:endParaRPr>
          </a:p>
        </p:txBody>
      </p:sp>
      <p:sp>
        <p:nvSpPr>
          <p:cNvPr id="766" name="Google Shape;766;p88"/>
          <p:cNvSpPr txBox="1"/>
          <p:nvPr/>
        </p:nvSpPr>
        <p:spPr>
          <a:xfrm>
            <a:off x="6235812" y="4509200"/>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ADASYN</a:t>
            </a:r>
            <a:endParaRPr>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9"/>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3- LSTM</a:t>
            </a:r>
            <a:endParaRPr sz="2700">
              <a:solidFill>
                <a:srgbClr val="980000"/>
              </a:solidFill>
              <a:latin typeface="Calibri"/>
              <a:ea typeface="Calibri"/>
              <a:cs typeface="Calibri"/>
              <a:sym typeface="Calibri"/>
            </a:endParaRPr>
          </a:p>
        </p:txBody>
      </p:sp>
      <p:sp>
        <p:nvSpPr>
          <p:cNvPr id="772" name="Google Shape;772;p89"/>
          <p:cNvSpPr txBox="1"/>
          <p:nvPr/>
        </p:nvSpPr>
        <p:spPr>
          <a:xfrm>
            <a:off x="2382050" y="1433950"/>
            <a:ext cx="42489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Origine : Recursive Neural Network (</a:t>
            </a:r>
            <a:r>
              <a:rPr lang="fr" sz="2200">
                <a:solidFill>
                  <a:srgbClr val="FF0000"/>
                </a:solidFill>
                <a:latin typeface="Calibri"/>
                <a:ea typeface="Calibri"/>
                <a:cs typeface="Calibri"/>
                <a:sym typeface="Calibri"/>
              </a:rPr>
              <a:t>RNN</a:t>
            </a:r>
            <a:r>
              <a:rPr lang="fr" sz="2200">
                <a:latin typeface="Calibri"/>
                <a:ea typeface="Calibri"/>
                <a:cs typeface="Calibri"/>
                <a:sym typeface="Calibri"/>
              </a:rPr>
              <a: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LSTM</a:t>
            </a:r>
            <a:r>
              <a:rPr lang="fr" sz="2200">
                <a:latin typeface="Calibri"/>
                <a:ea typeface="Calibri"/>
                <a:cs typeface="Calibri"/>
                <a:sym typeface="Calibri"/>
              </a:rPr>
              <a:t>: Long Short Term Memory</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Traiter</a:t>
            </a:r>
            <a:r>
              <a:rPr lang="fr" sz="2200">
                <a:latin typeface="Calibri"/>
                <a:ea typeface="Calibri"/>
                <a:cs typeface="Calibri"/>
                <a:sym typeface="Calibri"/>
              </a:rPr>
              <a:t> les données de </a:t>
            </a:r>
            <a:r>
              <a:rPr lang="fr" sz="2200">
                <a:solidFill>
                  <a:srgbClr val="FF0000"/>
                </a:solidFill>
                <a:latin typeface="Calibri"/>
                <a:ea typeface="Calibri"/>
                <a:cs typeface="Calibri"/>
                <a:sym typeface="Calibri"/>
              </a:rPr>
              <a:t>chaque utilisateur </a:t>
            </a:r>
            <a:r>
              <a:rPr lang="fr" sz="2200">
                <a:latin typeface="Calibri"/>
                <a:ea typeface="Calibri"/>
                <a:cs typeface="Calibri"/>
                <a:sym typeface="Calibri"/>
              </a:rPr>
              <a:t>séparément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Données </a:t>
            </a:r>
            <a:r>
              <a:rPr lang="fr" sz="2200">
                <a:solidFill>
                  <a:srgbClr val="FF0000"/>
                </a:solidFill>
                <a:latin typeface="Calibri"/>
                <a:ea typeface="Calibri"/>
                <a:cs typeface="Calibri"/>
                <a:sym typeface="Calibri"/>
              </a:rPr>
              <a:t>ordonnées</a:t>
            </a:r>
            <a:endParaRPr sz="2200">
              <a:solidFill>
                <a:srgbClr val="FF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0"/>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Caractéristiques</a:t>
            </a:r>
            <a:endParaRPr sz="2700">
              <a:solidFill>
                <a:srgbClr val="274E13"/>
              </a:solidFill>
              <a:latin typeface="Calibri"/>
              <a:ea typeface="Calibri"/>
              <a:cs typeface="Calibri"/>
              <a:sym typeface="Calibri"/>
            </a:endParaRPr>
          </a:p>
        </p:txBody>
      </p:sp>
      <p:sp>
        <p:nvSpPr>
          <p:cNvPr id="778" name="Google Shape;778;p90"/>
          <p:cNvSpPr txBox="1"/>
          <p:nvPr/>
        </p:nvSpPr>
        <p:spPr>
          <a:xfrm>
            <a:off x="4572000" y="1055400"/>
            <a:ext cx="4248900" cy="15393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fr" sz="2200">
                <a:latin typeface="Calibri"/>
                <a:ea typeface="Calibri"/>
                <a:cs typeface="Calibri"/>
                <a:sym typeface="Calibri"/>
              </a:rPr>
              <a:t>Inconvénients</a:t>
            </a:r>
            <a:r>
              <a:rPr lang="fr" sz="2200">
                <a:latin typeface="Calibri"/>
                <a:ea typeface="Calibri"/>
                <a:cs typeface="Calibri"/>
                <a:sym typeface="Calibri"/>
              </a:rPr>
              <a: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Complexité </a:t>
            </a:r>
            <a:r>
              <a:rPr lang="fr" sz="2200">
                <a:solidFill>
                  <a:srgbClr val="FF0000"/>
                </a:solidFill>
                <a:latin typeface="Calibri"/>
                <a:ea typeface="Calibri"/>
                <a:cs typeface="Calibri"/>
                <a:sym typeface="Calibri"/>
              </a:rPr>
              <a:t>temps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Difficulté de </a:t>
            </a:r>
            <a:r>
              <a:rPr lang="fr" sz="2200">
                <a:solidFill>
                  <a:srgbClr val="FF0000"/>
                </a:solidFill>
                <a:latin typeface="Calibri"/>
                <a:ea typeface="Calibri"/>
                <a:cs typeface="Calibri"/>
                <a:sym typeface="Calibri"/>
              </a:rPr>
              <a:t>l’implémentation</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Difficulté de </a:t>
            </a:r>
            <a:r>
              <a:rPr lang="fr" sz="2200">
                <a:solidFill>
                  <a:srgbClr val="FF0000"/>
                </a:solidFill>
                <a:latin typeface="Calibri"/>
                <a:ea typeface="Calibri"/>
                <a:cs typeface="Calibri"/>
                <a:sym typeface="Calibri"/>
              </a:rPr>
              <a:t>test</a:t>
            </a:r>
            <a:endParaRPr sz="2200">
              <a:solidFill>
                <a:srgbClr val="FF0000"/>
              </a:solidFill>
              <a:latin typeface="Calibri"/>
              <a:ea typeface="Calibri"/>
              <a:cs typeface="Calibri"/>
              <a:sym typeface="Calibri"/>
            </a:endParaRPr>
          </a:p>
        </p:txBody>
      </p:sp>
      <p:sp>
        <p:nvSpPr>
          <p:cNvPr id="779" name="Google Shape;779;p90"/>
          <p:cNvSpPr txBox="1"/>
          <p:nvPr/>
        </p:nvSpPr>
        <p:spPr>
          <a:xfrm>
            <a:off x="323100" y="1055400"/>
            <a:ext cx="4248900" cy="3570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fr" sz="2200">
                <a:latin typeface="Calibri"/>
                <a:ea typeface="Calibri"/>
                <a:cs typeface="Calibri"/>
                <a:sym typeface="Calibri"/>
              </a:rPr>
              <a:t>Avantages</a:t>
            </a:r>
            <a:r>
              <a:rPr lang="fr" sz="2200">
                <a:latin typeface="Calibri"/>
                <a:ea typeface="Calibri"/>
                <a:cs typeface="Calibri"/>
                <a:sym typeface="Calibri"/>
              </a:rPr>
              <a:t>:</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Peut étudier le </a:t>
            </a:r>
            <a:r>
              <a:rPr lang="fr" sz="2200">
                <a:solidFill>
                  <a:srgbClr val="FF0000"/>
                </a:solidFill>
                <a:latin typeface="Calibri"/>
                <a:ea typeface="Calibri"/>
                <a:cs typeface="Calibri"/>
                <a:sym typeface="Calibri"/>
              </a:rPr>
              <a:t>comportement </a:t>
            </a:r>
            <a:r>
              <a:rPr lang="fr" sz="2200">
                <a:latin typeface="Calibri"/>
                <a:ea typeface="Calibri"/>
                <a:cs typeface="Calibri"/>
                <a:sym typeface="Calibri"/>
              </a:rPr>
              <a:t>de chaque utilisateur.</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Les </a:t>
            </a:r>
            <a:r>
              <a:rPr lang="fr" sz="2200">
                <a:solidFill>
                  <a:srgbClr val="FF0000"/>
                </a:solidFill>
                <a:latin typeface="Calibri"/>
                <a:ea typeface="Calibri"/>
                <a:cs typeface="Calibri"/>
                <a:sym typeface="Calibri"/>
              </a:rPr>
              <a:t>variations </a:t>
            </a:r>
            <a:r>
              <a:rPr lang="fr" sz="2200">
                <a:latin typeface="Calibri"/>
                <a:ea typeface="Calibri"/>
                <a:cs typeface="Calibri"/>
                <a:sym typeface="Calibri"/>
              </a:rPr>
              <a:t>dans le comportement de l’utilisateur peuvent indiquer un </a:t>
            </a:r>
            <a:r>
              <a:rPr lang="fr" sz="2200">
                <a:solidFill>
                  <a:srgbClr val="FF0000"/>
                </a:solidFill>
                <a:latin typeface="Calibri"/>
                <a:ea typeface="Calibri"/>
                <a:cs typeface="Calibri"/>
                <a:sym typeface="Calibri"/>
              </a:rPr>
              <a:t>comportement anormal </a:t>
            </a:r>
            <a:r>
              <a:rPr lang="fr" sz="2200">
                <a:latin typeface="Calibri"/>
                <a:ea typeface="Calibri"/>
                <a:cs typeface="Calibri"/>
                <a:sym typeface="Calibri"/>
              </a:rPr>
              <a:t>(fraude)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Performant</a:t>
            </a:r>
            <a:r>
              <a:rPr lang="fr" sz="2200">
                <a:latin typeface="Calibri"/>
                <a:ea typeface="Calibri"/>
                <a:cs typeface="Calibri"/>
                <a:sym typeface="Calibri"/>
              </a:rPr>
              <a:t>: gère bien sa mémoire</a:t>
            </a:r>
            <a:endParaRPr sz="22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9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Attributs utilisés</a:t>
            </a:r>
            <a:endParaRPr sz="2700">
              <a:solidFill>
                <a:srgbClr val="274E13"/>
              </a:solidFill>
              <a:latin typeface="Calibri"/>
              <a:ea typeface="Calibri"/>
              <a:cs typeface="Calibri"/>
              <a:sym typeface="Calibri"/>
            </a:endParaRPr>
          </a:p>
        </p:txBody>
      </p:sp>
      <p:sp>
        <p:nvSpPr>
          <p:cNvPr id="785" name="Google Shape;785;p91"/>
          <p:cNvSpPr txBox="1"/>
          <p:nvPr/>
        </p:nvSpPr>
        <p:spPr>
          <a:xfrm>
            <a:off x="2382050" y="1551425"/>
            <a:ext cx="42489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Amt: </a:t>
            </a:r>
            <a:r>
              <a:rPr lang="fr" sz="2200">
                <a:solidFill>
                  <a:srgbClr val="FF0000"/>
                </a:solidFill>
                <a:latin typeface="Calibri"/>
                <a:ea typeface="Calibri"/>
                <a:cs typeface="Calibri"/>
                <a:sym typeface="Calibri"/>
              </a:rPr>
              <a:t>montant </a:t>
            </a:r>
            <a:r>
              <a:rPr lang="fr" sz="2200">
                <a:latin typeface="Calibri"/>
                <a:ea typeface="Calibri"/>
                <a:cs typeface="Calibri"/>
                <a:sym typeface="Calibri"/>
              </a:rPr>
              <a:t>de la transaction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Time: </a:t>
            </a:r>
            <a:r>
              <a:rPr lang="fr" sz="2200">
                <a:solidFill>
                  <a:srgbClr val="FF0000"/>
                </a:solidFill>
                <a:latin typeface="Calibri"/>
                <a:ea typeface="Calibri"/>
                <a:cs typeface="Calibri"/>
                <a:sym typeface="Calibri"/>
              </a:rPr>
              <a:t>temps </a:t>
            </a:r>
            <a:r>
              <a:rPr lang="fr" sz="2200">
                <a:latin typeface="Calibri"/>
                <a:ea typeface="Calibri"/>
                <a:cs typeface="Calibri"/>
                <a:sym typeface="Calibri"/>
              </a:rPr>
              <a:t>de la transaction</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Lat: </a:t>
            </a:r>
            <a:r>
              <a:rPr lang="fr" sz="2200">
                <a:solidFill>
                  <a:srgbClr val="FF0000"/>
                </a:solidFill>
                <a:latin typeface="Calibri"/>
                <a:ea typeface="Calibri"/>
                <a:cs typeface="Calibri"/>
                <a:sym typeface="Calibri"/>
              </a:rPr>
              <a:t>latitude</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Long: </a:t>
            </a:r>
            <a:r>
              <a:rPr lang="fr" sz="2200">
                <a:solidFill>
                  <a:srgbClr val="FF0000"/>
                </a:solidFill>
                <a:latin typeface="Calibri"/>
                <a:ea typeface="Calibri"/>
                <a:cs typeface="Calibri"/>
                <a:sym typeface="Calibri"/>
              </a:rPr>
              <a:t>longitude</a:t>
            </a:r>
            <a:endParaRPr sz="2200">
              <a:solidFill>
                <a:srgbClr val="FF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2"/>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Undersampling</a:t>
            </a:r>
            <a:endParaRPr sz="2700">
              <a:solidFill>
                <a:srgbClr val="274E13"/>
              </a:solidFill>
              <a:latin typeface="Calibri"/>
              <a:ea typeface="Calibri"/>
              <a:cs typeface="Calibri"/>
              <a:sym typeface="Calibri"/>
            </a:endParaRPr>
          </a:p>
        </p:txBody>
      </p:sp>
      <p:pic>
        <p:nvPicPr>
          <p:cNvPr id="791" name="Google Shape;791;p92"/>
          <p:cNvPicPr preferRelativeResize="0"/>
          <p:nvPr/>
        </p:nvPicPr>
        <p:blipFill>
          <a:blip r:embed="rId3">
            <a:alphaModFix/>
          </a:blip>
          <a:stretch>
            <a:fillRect/>
          </a:stretch>
        </p:blipFill>
        <p:spPr>
          <a:xfrm>
            <a:off x="1953688" y="1055400"/>
            <a:ext cx="5105619" cy="3783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3"/>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 performance sur le X_test</a:t>
            </a:r>
            <a:endParaRPr sz="2700">
              <a:solidFill>
                <a:srgbClr val="274E13"/>
              </a:solidFill>
              <a:latin typeface="Calibri"/>
              <a:ea typeface="Calibri"/>
              <a:cs typeface="Calibri"/>
              <a:sym typeface="Calibri"/>
            </a:endParaRPr>
          </a:p>
        </p:txBody>
      </p:sp>
      <p:pic>
        <p:nvPicPr>
          <p:cNvPr id="797" name="Google Shape;797;p93"/>
          <p:cNvPicPr preferRelativeResize="0"/>
          <p:nvPr/>
        </p:nvPicPr>
        <p:blipFill>
          <a:blip r:embed="rId3">
            <a:alphaModFix/>
          </a:blip>
          <a:stretch>
            <a:fillRect/>
          </a:stretch>
        </p:blipFill>
        <p:spPr>
          <a:xfrm>
            <a:off x="1487075" y="1485900"/>
            <a:ext cx="6038850" cy="2171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LSTM: conclusion</a:t>
            </a:r>
            <a:endParaRPr sz="2700">
              <a:solidFill>
                <a:srgbClr val="274E13"/>
              </a:solidFill>
              <a:latin typeface="Calibri"/>
              <a:ea typeface="Calibri"/>
              <a:cs typeface="Calibri"/>
              <a:sym typeface="Calibri"/>
            </a:endParaRPr>
          </a:p>
        </p:txBody>
      </p:sp>
      <p:sp>
        <p:nvSpPr>
          <p:cNvPr id="803" name="Google Shape;803;p94"/>
          <p:cNvSpPr txBox="1"/>
          <p:nvPr/>
        </p:nvSpPr>
        <p:spPr>
          <a:xfrm>
            <a:off x="2382050" y="1551425"/>
            <a:ext cx="42489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Le plus </a:t>
            </a:r>
            <a:r>
              <a:rPr lang="fr" sz="2200">
                <a:solidFill>
                  <a:srgbClr val="FF0000"/>
                </a:solidFill>
                <a:latin typeface="Calibri"/>
                <a:ea typeface="Calibri"/>
                <a:cs typeface="Calibri"/>
                <a:sym typeface="Calibri"/>
              </a:rPr>
              <a:t>performant</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On peut </a:t>
            </a:r>
            <a:r>
              <a:rPr lang="fr" sz="2200">
                <a:solidFill>
                  <a:srgbClr val="FF0000"/>
                </a:solidFill>
                <a:latin typeface="Calibri"/>
                <a:ea typeface="Calibri"/>
                <a:cs typeface="Calibri"/>
                <a:sym typeface="Calibri"/>
              </a:rPr>
              <a:t>l’optimiser </a:t>
            </a:r>
            <a:r>
              <a:rPr lang="fr" sz="2200">
                <a:latin typeface="Calibri"/>
                <a:ea typeface="Calibri"/>
                <a:cs typeface="Calibri"/>
                <a:sym typeface="Calibri"/>
              </a:rPr>
              <a:t>et ajouter plus d’attributs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Gérer la </a:t>
            </a:r>
            <a:r>
              <a:rPr lang="fr" sz="2200">
                <a:solidFill>
                  <a:srgbClr val="FF0000"/>
                </a:solidFill>
                <a:latin typeface="Calibri"/>
                <a:ea typeface="Calibri"/>
                <a:cs typeface="Calibri"/>
                <a:sym typeface="Calibri"/>
              </a:rPr>
              <a:t>complexité</a:t>
            </a:r>
            <a:endParaRPr sz="2200">
              <a:solidFill>
                <a:srgbClr val="FF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7" name="Google Shape;287;p32"/>
          <p:cNvSpPr/>
          <p:nvPr/>
        </p:nvSpPr>
        <p:spPr>
          <a:xfrm>
            <a:off x="-1" y="0"/>
            <a:ext cx="3614167" cy="51435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8" name="Google Shape;288;p32"/>
          <p:cNvSpPr/>
          <p:nvPr/>
        </p:nvSpPr>
        <p:spPr>
          <a:xfrm>
            <a:off x="1" y="0"/>
            <a:ext cx="3608608" cy="51435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9" name="Google Shape;289;p32"/>
          <p:cNvSpPr txBox="1"/>
          <p:nvPr>
            <p:ph type="title"/>
          </p:nvPr>
        </p:nvSpPr>
        <p:spPr>
          <a:xfrm>
            <a:off x="466344" y="870966"/>
            <a:ext cx="2702052" cy="339471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fr" sz="3000"/>
              <a:t>Critère</a:t>
            </a:r>
            <a:r>
              <a:rPr lang="fr" sz="3000"/>
              <a:t> de comparaison </a:t>
            </a:r>
            <a:endParaRPr sz="1100"/>
          </a:p>
        </p:txBody>
      </p:sp>
      <p:sp>
        <p:nvSpPr>
          <p:cNvPr id="290" name="Google Shape;290;p32"/>
          <p:cNvSpPr/>
          <p:nvPr/>
        </p:nvSpPr>
        <p:spPr>
          <a:xfrm>
            <a:off x="0" y="2311146"/>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291" name="Google Shape;291;p32"/>
          <p:cNvGrpSpPr/>
          <p:nvPr/>
        </p:nvGrpSpPr>
        <p:grpSpPr>
          <a:xfrm>
            <a:off x="3977640" y="534080"/>
            <a:ext cx="4773168" cy="4082197"/>
            <a:chOff x="0" y="35451"/>
            <a:chExt cx="6364224" cy="5442929"/>
          </a:xfrm>
        </p:grpSpPr>
        <p:sp>
          <p:nvSpPr>
            <p:cNvPr id="292" name="Google Shape;292;p32"/>
            <p:cNvSpPr/>
            <p:nvPr/>
          </p:nvSpPr>
          <p:spPr>
            <a:xfrm>
              <a:off x="0" y="35451"/>
              <a:ext cx="6364224" cy="1044809"/>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 name="Google Shape;293;p32"/>
            <p:cNvSpPr txBox="1"/>
            <p:nvPr/>
          </p:nvSpPr>
          <p:spPr>
            <a:xfrm>
              <a:off x="51003" y="86454"/>
              <a:ext cx="6262218" cy="942803"/>
            </a:xfrm>
            <a:prstGeom prst="rect">
              <a:avLst/>
            </a:prstGeom>
            <a:noFill/>
            <a:ln>
              <a:noFill/>
            </a:ln>
          </p:spPr>
          <p:txBody>
            <a:bodyPr anchorCtr="0" anchor="ctr" bIns="54275" lIns="54275" spcFirstLastPara="1" rIns="54275" wrap="square" tIns="54275">
              <a:noAutofit/>
            </a:bodyPr>
            <a:lstStyle/>
            <a:p>
              <a:pPr indent="0" lvl="0" marL="0" marR="0" rtl="0" algn="l">
                <a:lnSpc>
                  <a:spcPct val="90000"/>
                </a:lnSpc>
                <a:spcBef>
                  <a:spcPts val="0"/>
                </a:spcBef>
                <a:spcAft>
                  <a:spcPts val="0"/>
                </a:spcAft>
                <a:buClr>
                  <a:schemeClr val="lt1"/>
                </a:buClr>
                <a:buSzPts val="1400"/>
                <a:buFont typeface="Calibri"/>
                <a:buNone/>
              </a:pPr>
              <a:r>
                <a:rPr b="0" i="0" lang="fr" sz="1400" u="none" cap="none" strike="noStrike">
                  <a:solidFill>
                    <a:schemeClr val="lt1"/>
                  </a:solidFill>
                  <a:latin typeface="Calibri"/>
                  <a:ea typeface="Calibri"/>
                  <a:cs typeface="Calibri"/>
                  <a:sym typeface="Calibri"/>
                </a:rPr>
                <a:t>On cherche à détecter plus de fraude, on va alors s'intéresser aux indicateurs suivants: </a:t>
              </a:r>
              <a:br>
                <a:rPr b="0" i="0" lang="fr" sz="1400" u="none" cap="none" strike="noStrike">
                  <a:solidFill>
                    <a:schemeClr val="lt1"/>
                  </a:solidFill>
                  <a:latin typeface="Calibri"/>
                  <a:ea typeface="Calibri"/>
                  <a:cs typeface="Calibri"/>
                  <a:sym typeface="Calibri"/>
                </a:rPr>
              </a:br>
              <a:endParaRPr b="0" i="0" sz="1400" u="none" cap="none" strike="noStrike">
                <a:solidFill>
                  <a:schemeClr val="lt1"/>
                </a:solidFill>
                <a:latin typeface="Calibri"/>
                <a:ea typeface="Calibri"/>
                <a:cs typeface="Calibri"/>
                <a:sym typeface="Calibri"/>
              </a:endParaRPr>
            </a:p>
          </p:txBody>
        </p:sp>
        <p:sp>
          <p:nvSpPr>
            <p:cNvPr id="294" name="Google Shape;294;p32"/>
            <p:cNvSpPr/>
            <p:nvPr/>
          </p:nvSpPr>
          <p:spPr>
            <a:xfrm>
              <a:off x="0" y="1134981"/>
              <a:ext cx="6364224" cy="1044809"/>
            </a:xfrm>
            <a:prstGeom prst="roundRect">
              <a:avLst>
                <a:gd fmla="val 16667" name="adj"/>
              </a:avLst>
            </a:prstGeom>
            <a:solidFill>
              <a:srgbClr val="D77850"/>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2"/>
            <p:cNvSpPr txBox="1"/>
            <p:nvPr/>
          </p:nvSpPr>
          <p:spPr>
            <a:xfrm>
              <a:off x="51003" y="1185984"/>
              <a:ext cx="6262218" cy="942803"/>
            </a:xfrm>
            <a:prstGeom prst="rect">
              <a:avLst/>
            </a:prstGeom>
            <a:noFill/>
            <a:ln>
              <a:noFill/>
            </a:ln>
          </p:spPr>
          <p:txBody>
            <a:bodyPr anchorCtr="0" anchor="ctr" bIns="54275" lIns="54275" spcFirstLastPara="1" rIns="54275" wrap="square" tIns="54275">
              <a:noAutofit/>
            </a:bodyPr>
            <a:lstStyle/>
            <a:p>
              <a:pPr indent="0" lvl="0" marL="0" marR="0" rtl="0" algn="l">
                <a:lnSpc>
                  <a:spcPct val="90000"/>
                </a:lnSpc>
                <a:spcBef>
                  <a:spcPts val="0"/>
                </a:spcBef>
                <a:spcAft>
                  <a:spcPts val="0"/>
                </a:spcAft>
                <a:buClr>
                  <a:schemeClr val="lt1"/>
                </a:buClr>
                <a:buSzPts val="1400"/>
                <a:buFont typeface="Calibri"/>
                <a:buNone/>
              </a:pPr>
              <a:r>
                <a:rPr b="0" i="0" lang="fr" sz="1400" u="none" cap="none" strike="noStrike">
                  <a:solidFill>
                    <a:schemeClr val="lt1"/>
                  </a:solidFill>
                  <a:latin typeface="Calibri"/>
                  <a:ea typeface="Calibri"/>
                  <a:cs typeface="Calibri"/>
                  <a:sym typeface="Calibri"/>
                </a:rPr>
                <a:t>- Précision de chaque classe</a:t>
              </a:r>
              <a:br>
                <a:rPr b="0" i="0" lang="fr" sz="1400" u="none" cap="none" strike="noStrike">
                  <a:solidFill>
                    <a:schemeClr val="lt1"/>
                  </a:solidFill>
                  <a:latin typeface="Calibri"/>
                  <a:ea typeface="Calibri"/>
                  <a:cs typeface="Calibri"/>
                  <a:sym typeface="Calibri"/>
                </a:rPr>
              </a:br>
              <a:endParaRPr b="0" i="0" sz="1400" u="none" cap="none" strike="noStrike">
                <a:solidFill>
                  <a:schemeClr val="lt1"/>
                </a:solidFill>
                <a:latin typeface="Calibri"/>
                <a:ea typeface="Calibri"/>
                <a:cs typeface="Calibri"/>
                <a:sym typeface="Calibri"/>
              </a:endParaRPr>
            </a:p>
          </p:txBody>
        </p:sp>
        <p:sp>
          <p:nvSpPr>
            <p:cNvPr id="296" name="Google Shape;296;p32"/>
            <p:cNvSpPr/>
            <p:nvPr/>
          </p:nvSpPr>
          <p:spPr>
            <a:xfrm>
              <a:off x="0" y="2234511"/>
              <a:ext cx="6364224" cy="1044809"/>
            </a:xfrm>
            <a:prstGeom prst="roundRect">
              <a:avLst>
                <a:gd fmla="val 16667" name="adj"/>
              </a:avLst>
            </a:prstGeom>
            <a:solidFill>
              <a:srgbClr val="C47F6E"/>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2"/>
            <p:cNvSpPr txBox="1"/>
            <p:nvPr/>
          </p:nvSpPr>
          <p:spPr>
            <a:xfrm>
              <a:off x="51003" y="2285514"/>
              <a:ext cx="6262218" cy="942803"/>
            </a:xfrm>
            <a:prstGeom prst="rect">
              <a:avLst/>
            </a:prstGeom>
            <a:noFill/>
            <a:ln>
              <a:noFill/>
            </a:ln>
          </p:spPr>
          <p:txBody>
            <a:bodyPr anchorCtr="0" anchor="ctr" bIns="54275" lIns="54275" spcFirstLastPara="1" rIns="54275" wrap="square" tIns="54275">
              <a:noAutofit/>
            </a:bodyPr>
            <a:lstStyle/>
            <a:p>
              <a:pPr indent="0" lvl="0" marL="0" marR="0" rtl="0" algn="l">
                <a:lnSpc>
                  <a:spcPct val="90000"/>
                </a:lnSpc>
                <a:spcBef>
                  <a:spcPts val="0"/>
                </a:spcBef>
                <a:spcAft>
                  <a:spcPts val="0"/>
                </a:spcAft>
                <a:buClr>
                  <a:schemeClr val="lt1"/>
                </a:buClr>
                <a:buSzPts val="1400"/>
                <a:buFont typeface="Calibri"/>
                <a:buNone/>
              </a:pPr>
              <a:r>
                <a:rPr b="0" i="0" lang="fr" sz="1400" u="none" cap="none" strike="noStrike">
                  <a:solidFill>
                    <a:schemeClr val="lt1"/>
                  </a:solidFill>
                  <a:latin typeface="Calibri"/>
                  <a:ea typeface="Calibri"/>
                  <a:cs typeface="Calibri"/>
                  <a:sym typeface="Calibri"/>
                </a:rPr>
                <a:t>- Recall</a:t>
              </a:r>
              <a:endParaRPr b="0" i="0" sz="1400" u="none" cap="none" strike="noStrike">
                <a:solidFill>
                  <a:schemeClr val="lt1"/>
                </a:solidFill>
                <a:latin typeface="Calibri"/>
                <a:ea typeface="Calibri"/>
                <a:cs typeface="Calibri"/>
                <a:sym typeface="Calibri"/>
              </a:endParaRPr>
            </a:p>
          </p:txBody>
        </p:sp>
        <p:sp>
          <p:nvSpPr>
            <p:cNvPr id="298" name="Google Shape;298;p32"/>
            <p:cNvSpPr/>
            <p:nvPr/>
          </p:nvSpPr>
          <p:spPr>
            <a:xfrm>
              <a:off x="0" y="3334041"/>
              <a:ext cx="6364224" cy="1044809"/>
            </a:xfrm>
            <a:prstGeom prst="roundRect">
              <a:avLst>
                <a:gd fmla="val 16667" name="adj"/>
              </a:avLst>
            </a:prstGeom>
            <a:solidFill>
              <a:srgbClr val="B38E8A"/>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2"/>
            <p:cNvSpPr txBox="1"/>
            <p:nvPr/>
          </p:nvSpPr>
          <p:spPr>
            <a:xfrm>
              <a:off x="51003" y="3385044"/>
              <a:ext cx="6262218" cy="942803"/>
            </a:xfrm>
            <a:prstGeom prst="rect">
              <a:avLst/>
            </a:prstGeom>
            <a:noFill/>
            <a:ln>
              <a:noFill/>
            </a:ln>
          </p:spPr>
          <p:txBody>
            <a:bodyPr anchorCtr="0" anchor="ctr" bIns="54275" lIns="54275" spcFirstLastPara="1" rIns="54275" wrap="square" tIns="54275">
              <a:noAutofit/>
            </a:bodyPr>
            <a:lstStyle/>
            <a:p>
              <a:pPr indent="0" lvl="0" marL="0" marR="0" rtl="0" algn="l">
                <a:lnSpc>
                  <a:spcPct val="90000"/>
                </a:lnSpc>
                <a:spcBef>
                  <a:spcPts val="0"/>
                </a:spcBef>
                <a:spcAft>
                  <a:spcPts val="0"/>
                </a:spcAft>
                <a:buClr>
                  <a:schemeClr val="lt1"/>
                </a:buClr>
                <a:buSzPts val="1400"/>
                <a:buFont typeface="Calibri"/>
                <a:buNone/>
              </a:pPr>
              <a:r>
                <a:rPr b="0" i="0" lang="fr" sz="1400" u="none" cap="none" strike="noStrike">
                  <a:solidFill>
                    <a:schemeClr val="lt1"/>
                  </a:solidFill>
                  <a:latin typeface="Calibri"/>
                  <a:ea typeface="Calibri"/>
                  <a:cs typeface="Calibri"/>
                  <a:sym typeface="Calibri"/>
                </a:rPr>
                <a:t>- F1-score</a:t>
              </a:r>
              <a:endParaRPr b="0" i="0" sz="1400" u="none" cap="none" strike="noStrike">
                <a:solidFill>
                  <a:schemeClr val="lt1"/>
                </a:solidFill>
                <a:latin typeface="Calibri"/>
                <a:ea typeface="Calibri"/>
                <a:cs typeface="Calibri"/>
                <a:sym typeface="Calibri"/>
              </a:endParaRPr>
            </a:p>
          </p:txBody>
        </p:sp>
        <p:sp>
          <p:nvSpPr>
            <p:cNvPr id="300" name="Google Shape;300;p32"/>
            <p:cNvSpPr/>
            <p:nvPr/>
          </p:nvSpPr>
          <p:spPr>
            <a:xfrm>
              <a:off x="0" y="4433571"/>
              <a:ext cx="6364224" cy="1044809"/>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2"/>
            <p:cNvSpPr txBox="1"/>
            <p:nvPr/>
          </p:nvSpPr>
          <p:spPr>
            <a:xfrm>
              <a:off x="51003" y="4484574"/>
              <a:ext cx="6262218" cy="942803"/>
            </a:xfrm>
            <a:prstGeom prst="rect">
              <a:avLst/>
            </a:prstGeom>
            <a:noFill/>
            <a:ln>
              <a:noFill/>
            </a:ln>
          </p:spPr>
          <p:txBody>
            <a:bodyPr anchorCtr="0" anchor="ctr" bIns="54275" lIns="54275" spcFirstLastPara="1" rIns="54275" wrap="square" tIns="54275">
              <a:noAutofit/>
            </a:bodyPr>
            <a:lstStyle/>
            <a:p>
              <a:pPr indent="0" lvl="0" marL="0" marR="0" rtl="0" algn="l">
                <a:lnSpc>
                  <a:spcPct val="90000"/>
                </a:lnSpc>
                <a:spcBef>
                  <a:spcPts val="0"/>
                </a:spcBef>
                <a:spcAft>
                  <a:spcPts val="0"/>
                </a:spcAft>
                <a:buClr>
                  <a:schemeClr val="lt1"/>
                </a:buClr>
                <a:buSzPts val="1400"/>
                <a:buFont typeface="Calibri"/>
                <a:buNone/>
              </a:pPr>
              <a:r>
                <a:rPr b="0" i="0" lang="fr" sz="1400" u="none" cap="none" strike="noStrike">
                  <a:solidFill>
                    <a:schemeClr val="lt1"/>
                  </a:solidFill>
                  <a:latin typeface="Calibri"/>
                  <a:ea typeface="Calibri"/>
                  <a:cs typeface="Calibri"/>
                  <a:sym typeface="Calibri"/>
                </a:rPr>
                <a:t>- Matrice de confusion</a:t>
              </a:r>
              <a:endParaRPr b="0" i="0" sz="1400" u="none" cap="none" strike="noStrike">
                <a:solidFill>
                  <a:schemeClr val="lt1"/>
                </a:solidFill>
                <a:latin typeface="Calibri"/>
                <a:ea typeface="Calibri"/>
                <a:cs typeface="Calibri"/>
                <a:sym typeface="Calibri"/>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5"/>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4- KNN</a:t>
            </a:r>
            <a:r>
              <a:rPr lang="fr" sz="2700">
                <a:solidFill>
                  <a:srgbClr val="980000"/>
                </a:solidFill>
                <a:latin typeface="Calibri"/>
                <a:ea typeface="Calibri"/>
                <a:cs typeface="Calibri"/>
                <a:sym typeface="Calibri"/>
              </a:rPr>
              <a:t>: baseline</a:t>
            </a:r>
            <a:endParaRPr sz="2700">
              <a:solidFill>
                <a:srgbClr val="980000"/>
              </a:solidFill>
              <a:latin typeface="Calibri"/>
              <a:ea typeface="Calibri"/>
              <a:cs typeface="Calibri"/>
              <a:sym typeface="Calibri"/>
            </a:endParaRPr>
          </a:p>
        </p:txBody>
      </p:sp>
      <p:pic>
        <p:nvPicPr>
          <p:cNvPr id="809" name="Google Shape;809;p95"/>
          <p:cNvPicPr preferRelativeResize="0"/>
          <p:nvPr/>
        </p:nvPicPr>
        <p:blipFill>
          <a:blip r:embed="rId3">
            <a:alphaModFix/>
          </a:blip>
          <a:stretch>
            <a:fillRect/>
          </a:stretch>
        </p:blipFill>
        <p:spPr>
          <a:xfrm>
            <a:off x="3913550" y="1925300"/>
            <a:ext cx="4876300" cy="1740975"/>
          </a:xfrm>
          <a:prstGeom prst="rect">
            <a:avLst/>
          </a:prstGeom>
          <a:noFill/>
          <a:ln>
            <a:noFill/>
          </a:ln>
        </p:spPr>
      </p:pic>
      <p:pic>
        <p:nvPicPr>
          <p:cNvPr id="810" name="Google Shape;810;p95"/>
          <p:cNvPicPr preferRelativeResize="0"/>
          <p:nvPr/>
        </p:nvPicPr>
        <p:blipFill>
          <a:blip r:embed="rId4">
            <a:alphaModFix/>
          </a:blip>
          <a:stretch>
            <a:fillRect/>
          </a:stretch>
        </p:blipFill>
        <p:spPr>
          <a:xfrm>
            <a:off x="339761" y="1639300"/>
            <a:ext cx="3414126" cy="2312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6"/>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Undersampling</a:t>
            </a:r>
            <a:endParaRPr sz="2700">
              <a:solidFill>
                <a:srgbClr val="274E13"/>
              </a:solidFill>
              <a:latin typeface="Calibri"/>
              <a:ea typeface="Calibri"/>
              <a:cs typeface="Calibri"/>
              <a:sym typeface="Calibri"/>
            </a:endParaRPr>
          </a:p>
        </p:txBody>
      </p:sp>
      <p:pic>
        <p:nvPicPr>
          <p:cNvPr id="816" name="Google Shape;816;p96"/>
          <p:cNvPicPr preferRelativeResize="0"/>
          <p:nvPr/>
        </p:nvPicPr>
        <p:blipFill>
          <a:blip r:embed="rId3">
            <a:alphaModFix/>
          </a:blip>
          <a:stretch>
            <a:fillRect/>
          </a:stretch>
        </p:blipFill>
        <p:spPr>
          <a:xfrm>
            <a:off x="1977250" y="996775"/>
            <a:ext cx="5058500" cy="3754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97"/>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sp>
        <p:nvSpPr>
          <p:cNvPr id="822" name="Google Shape;822;p97"/>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Undersampling: coef = 0.5 </a:t>
            </a:r>
            <a:endParaRPr sz="2700">
              <a:solidFill>
                <a:srgbClr val="274E13"/>
              </a:solidFill>
              <a:latin typeface="Calibri"/>
              <a:ea typeface="Calibri"/>
              <a:cs typeface="Calibri"/>
              <a:sym typeface="Calibri"/>
            </a:endParaRPr>
          </a:p>
        </p:txBody>
      </p:sp>
      <p:pic>
        <p:nvPicPr>
          <p:cNvPr id="823" name="Google Shape;823;p97"/>
          <p:cNvPicPr preferRelativeResize="0"/>
          <p:nvPr/>
        </p:nvPicPr>
        <p:blipFill>
          <a:blip r:embed="rId3">
            <a:alphaModFix/>
          </a:blip>
          <a:stretch>
            <a:fillRect/>
          </a:stretch>
        </p:blipFill>
        <p:spPr>
          <a:xfrm>
            <a:off x="2507264" y="1055400"/>
            <a:ext cx="3998473" cy="1403400"/>
          </a:xfrm>
          <a:prstGeom prst="rect">
            <a:avLst/>
          </a:prstGeom>
          <a:noFill/>
          <a:ln>
            <a:noFill/>
          </a:ln>
        </p:spPr>
      </p:pic>
      <p:pic>
        <p:nvPicPr>
          <p:cNvPr id="824" name="Google Shape;824;p97"/>
          <p:cNvPicPr preferRelativeResize="0"/>
          <p:nvPr/>
        </p:nvPicPr>
        <p:blipFill>
          <a:blip r:embed="rId4">
            <a:alphaModFix/>
          </a:blip>
          <a:stretch>
            <a:fillRect/>
          </a:stretch>
        </p:blipFill>
        <p:spPr>
          <a:xfrm>
            <a:off x="766550" y="2458800"/>
            <a:ext cx="3471596" cy="2379899"/>
          </a:xfrm>
          <a:prstGeom prst="rect">
            <a:avLst/>
          </a:prstGeom>
          <a:noFill/>
          <a:ln>
            <a:noFill/>
          </a:ln>
        </p:spPr>
      </p:pic>
      <p:pic>
        <p:nvPicPr>
          <p:cNvPr id="825" name="Google Shape;825;p97"/>
          <p:cNvPicPr preferRelativeResize="0"/>
          <p:nvPr/>
        </p:nvPicPr>
        <p:blipFill>
          <a:blip r:embed="rId5">
            <a:alphaModFix/>
          </a:blip>
          <a:stretch>
            <a:fillRect/>
          </a:stretch>
        </p:blipFill>
        <p:spPr>
          <a:xfrm>
            <a:off x="4571996" y="2458800"/>
            <a:ext cx="3476461" cy="23799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8"/>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sp>
        <p:nvSpPr>
          <p:cNvPr id="831" name="Google Shape;831;p98"/>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 modèle sur le X_test</a:t>
            </a:r>
            <a:endParaRPr sz="2700">
              <a:solidFill>
                <a:srgbClr val="274E13"/>
              </a:solidFill>
              <a:latin typeface="Calibri"/>
              <a:ea typeface="Calibri"/>
              <a:cs typeface="Calibri"/>
              <a:sym typeface="Calibri"/>
            </a:endParaRPr>
          </a:p>
        </p:txBody>
      </p:sp>
      <p:pic>
        <p:nvPicPr>
          <p:cNvPr id="832" name="Google Shape;832;p98"/>
          <p:cNvPicPr preferRelativeResize="0"/>
          <p:nvPr/>
        </p:nvPicPr>
        <p:blipFill>
          <a:blip r:embed="rId3">
            <a:alphaModFix/>
          </a:blip>
          <a:stretch>
            <a:fillRect/>
          </a:stretch>
        </p:blipFill>
        <p:spPr>
          <a:xfrm>
            <a:off x="2587238" y="1055400"/>
            <a:ext cx="3969523" cy="1363950"/>
          </a:xfrm>
          <a:prstGeom prst="rect">
            <a:avLst/>
          </a:prstGeom>
          <a:noFill/>
          <a:ln>
            <a:noFill/>
          </a:ln>
        </p:spPr>
      </p:pic>
      <p:pic>
        <p:nvPicPr>
          <p:cNvPr id="833" name="Google Shape;833;p98"/>
          <p:cNvPicPr preferRelativeResize="0"/>
          <p:nvPr/>
        </p:nvPicPr>
        <p:blipFill>
          <a:blip r:embed="rId4">
            <a:alphaModFix/>
          </a:blip>
          <a:stretch>
            <a:fillRect/>
          </a:stretch>
        </p:blipFill>
        <p:spPr>
          <a:xfrm>
            <a:off x="4932500" y="2501850"/>
            <a:ext cx="3504956" cy="2419350"/>
          </a:xfrm>
          <a:prstGeom prst="rect">
            <a:avLst/>
          </a:prstGeom>
          <a:noFill/>
          <a:ln>
            <a:noFill/>
          </a:ln>
        </p:spPr>
      </p:pic>
      <p:pic>
        <p:nvPicPr>
          <p:cNvPr id="834" name="Google Shape;834;p98"/>
          <p:cNvPicPr preferRelativeResize="0"/>
          <p:nvPr/>
        </p:nvPicPr>
        <p:blipFill>
          <a:blip r:embed="rId5">
            <a:alphaModFix/>
          </a:blip>
          <a:stretch>
            <a:fillRect/>
          </a:stretch>
        </p:blipFill>
        <p:spPr>
          <a:xfrm>
            <a:off x="543750" y="2501850"/>
            <a:ext cx="3565936" cy="24193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9"/>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Effet de sampling: coef=0.1</a:t>
            </a:r>
            <a:endParaRPr sz="2700">
              <a:solidFill>
                <a:srgbClr val="274E13"/>
              </a:solidFill>
              <a:latin typeface="Calibri"/>
              <a:ea typeface="Calibri"/>
              <a:cs typeface="Calibri"/>
              <a:sym typeface="Calibri"/>
            </a:endParaRPr>
          </a:p>
        </p:txBody>
      </p:sp>
      <p:sp>
        <p:nvSpPr>
          <p:cNvPr id="840" name="Google Shape;840;p99"/>
          <p:cNvSpPr txBox="1"/>
          <p:nvPr/>
        </p:nvSpPr>
        <p:spPr>
          <a:xfrm>
            <a:off x="1561113" y="2744400"/>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UnderSampling</a:t>
            </a:r>
            <a:endParaRPr>
              <a:latin typeface="Calibri"/>
              <a:ea typeface="Calibri"/>
              <a:cs typeface="Calibri"/>
              <a:sym typeface="Calibri"/>
            </a:endParaRPr>
          </a:p>
        </p:txBody>
      </p:sp>
      <p:sp>
        <p:nvSpPr>
          <p:cNvPr id="841" name="Google Shape;841;p99"/>
          <p:cNvSpPr txBox="1"/>
          <p:nvPr/>
        </p:nvSpPr>
        <p:spPr>
          <a:xfrm>
            <a:off x="5936263" y="2744400"/>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OverSampling</a:t>
            </a:r>
            <a:endParaRPr>
              <a:latin typeface="Calibri"/>
              <a:ea typeface="Calibri"/>
              <a:cs typeface="Calibri"/>
              <a:sym typeface="Calibri"/>
            </a:endParaRPr>
          </a:p>
        </p:txBody>
      </p:sp>
      <p:sp>
        <p:nvSpPr>
          <p:cNvPr id="842" name="Google Shape;842;p99"/>
          <p:cNvSpPr txBox="1"/>
          <p:nvPr/>
        </p:nvSpPr>
        <p:spPr>
          <a:xfrm>
            <a:off x="1914206" y="4509200"/>
            <a:ext cx="7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SMOTE</a:t>
            </a:r>
            <a:endParaRPr>
              <a:latin typeface="Calibri"/>
              <a:ea typeface="Calibri"/>
              <a:cs typeface="Calibri"/>
              <a:sym typeface="Calibri"/>
            </a:endParaRPr>
          </a:p>
        </p:txBody>
      </p:sp>
      <p:sp>
        <p:nvSpPr>
          <p:cNvPr id="843" name="Google Shape;843;p99"/>
          <p:cNvSpPr txBox="1"/>
          <p:nvPr/>
        </p:nvSpPr>
        <p:spPr>
          <a:xfrm>
            <a:off x="6235812" y="4509200"/>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ADASYN</a:t>
            </a:r>
            <a:endParaRPr>
              <a:latin typeface="Calibri"/>
              <a:ea typeface="Calibri"/>
              <a:cs typeface="Calibri"/>
              <a:sym typeface="Calibri"/>
            </a:endParaRPr>
          </a:p>
        </p:txBody>
      </p:sp>
      <p:pic>
        <p:nvPicPr>
          <p:cNvPr id="844" name="Google Shape;844;p99"/>
          <p:cNvPicPr preferRelativeResize="0"/>
          <p:nvPr/>
        </p:nvPicPr>
        <p:blipFill>
          <a:blip r:embed="rId3">
            <a:alphaModFix/>
          </a:blip>
          <a:stretch>
            <a:fillRect/>
          </a:stretch>
        </p:blipFill>
        <p:spPr>
          <a:xfrm>
            <a:off x="269250" y="1316725"/>
            <a:ext cx="4013250" cy="1373050"/>
          </a:xfrm>
          <a:prstGeom prst="rect">
            <a:avLst/>
          </a:prstGeom>
          <a:noFill/>
          <a:ln>
            <a:noFill/>
          </a:ln>
        </p:spPr>
      </p:pic>
      <p:pic>
        <p:nvPicPr>
          <p:cNvPr id="845" name="Google Shape;845;p99"/>
          <p:cNvPicPr preferRelativeResize="0"/>
          <p:nvPr/>
        </p:nvPicPr>
        <p:blipFill>
          <a:blip r:embed="rId4">
            <a:alphaModFix/>
          </a:blip>
          <a:stretch>
            <a:fillRect/>
          </a:stretch>
        </p:blipFill>
        <p:spPr>
          <a:xfrm>
            <a:off x="4572000" y="1316725"/>
            <a:ext cx="4158026" cy="1373050"/>
          </a:xfrm>
          <a:prstGeom prst="rect">
            <a:avLst/>
          </a:prstGeom>
          <a:noFill/>
          <a:ln>
            <a:noFill/>
          </a:ln>
        </p:spPr>
      </p:pic>
      <p:pic>
        <p:nvPicPr>
          <p:cNvPr id="846" name="Google Shape;846;p99"/>
          <p:cNvPicPr preferRelativeResize="0"/>
          <p:nvPr/>
        </p:nvPicPr>
        <p:blipFill>
          <a:blip r:embed="rId5">
            <a:alphaModFix/>
          </a:blip>
          <a:stretch>
            <a:fillRect/>
          </a:stretch>
        </p:blipFill>
        <p:spPr>
          <a:xfrm>
            <a:off x="269250" y="3237950"/>
            <a:ext cx="4013250" cy="1293625"/>
          </a:xfrm>
          <a:prstGeom prst="rect">
            <a:avLst/>
          </a:prstGeom>
          <a:noFill/>
          <a:ln>
            <a:noFill/>
          </a:ln>
        </p:spPr>
      </p:pic>
      <p:pic>
        <p:nvPicPr>
          <p:cNvPr id="847" name="Google Shape;847;p99"/>
          <p:cNvPicPr preferRelativeResize="0"/>
          <p:nvPr/>
        </p:nvPicPr>
        <p:blipFill>
          <a:blip r:embed="rId6">
            <a:alphaModFix/>
          </a:blip>
          <a:stretch>
            <a:fillRect/>
          </a:stretch>
        </p:blipFill>
        <p:spPr>
          <a:xfrm>
            <a:off x="4571988" y="3237950"/>
            <a:ext cx="4158025" cy="12936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0"/>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pic>
        <p:nvPicPr>
          <p:cNvPr id="853" name="Google Shape;853;p100"/>
          <p:cNvPicPr preferRelativeResize="0"/>
          <p:nvPr/>
        </p:nvPicPr>
        <p:blipFill>
          <a:blip r:embed="rId3">
            <a:alphaModFix/>
          </a:blip>
          <a:stretch>
            <a:fillRect/>
          </a:stretch>
        </p:blipFill>
        <p:spPr>
          <a:xfrm>
            <a:off x="2437750" y="1055412"/>
            <a:ext cx="4137525" cy="1359625"/>
          </a:xfrm>
          <a:prstGeom prst="rect">
            <a:avLst/>
          </a:prstGeom>
          <a:noFill/>
          <a:ln>
            <a:noFill/>
          </a:ln>
        </p:spPr>
      </p:pic>
      <p:pic>
        <p:nvPicPr>
          <p:cNvPr id="854" name="Google Shape;854;p100"/>
          <p:cNvPicPr preferRelativeResize="0"/>
          <p:nvPr/>
        </p:nvPicPr>
        <p:blipFill>
          <a:blip r:embed="rId4">
            <a:alphaModFix/>
          </a:blip>
          <a:stretch>
            <a:fillRect/>
          </a:stretch>
        </p:blipFill>
        <p:spPr>
          <a:xfrm>
            <a:off x="684975" y="2499700"/>
            <a:ext cx="3580411" cy="2423663"/>
          </a:xfrm>
          <a:prstGeom prst="rect">
            <a:avLst/>
          </a:prstGeom>
          <a:noFill/>
          <a:ln>
            <a:noFill/>
          </a:ln>
        </p:spPr>
      </p:pic>
      <p:pic>
        <p:nvPicPr>
          <p:cNvPr id="855" name="Google Shape;855;p100"/>
          <p:cNvPicPr preferRelativeResize="0"/>
          <p:nvPr/>
        </p:nvPicPr>
        <p:blipFill>
          <a:blip r:embed="rId5">
            <a:alphaModFix/>
          </a:blip>
          <a:stretch>
            <a:fillRect/>
          </a:stretch>
        </p:blipFill>
        <p:spPr>
          <a:xfrm>
            <a:off x="4740111" y="2499712"/>
            <a:ext cx="3336168" cy="2423662"/>
          </a:xfrm>
          <a:prstGeom prst="rect">
            <a:avLst/>
          </a:prstGeom>
          <a:noFill/>
          <a:ln>
            <a:noFill/>
          </a:ln>
        </p:spPr>
      </p:pic>
      <p:sp>
        <p:nvSpPr>
          <p:cNvPr id="856" name="Google Shape;856;p100"/>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5- Decision Tree: no sampling</a:t>
            </a:r>
            <a:endParaRPr sz="2700">
              <a:solidFill>
                <a:srgbClr val="98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Effet de sampling: coef=0.1</a:t>
            </a:r>
            <a:endParaRPr sz="2700">
              <a:solidFill>
                <a:srgbClr val="274E13"/>
              </a:solidFill>
              <a:latin typeface="Calibri"/>
              <a:ea typeface="Calibri"/>
              <a:cs typeface="Calibri"/>
              <a:sym typeface="Calibri"/>
            </a:endParaRPr>
          </a:p>
        </p:txBody>
      </p:sp>
      <p:sp>
        <p:nvSpPr>
          <p:cNvPr id="862" name="Google Shape;862;p101"/>
          <p:cNvSpPr txBox="1"/>
          <p:nvPr/>
        </p:nvSpPr>
        <p:spPr>
          <a:xfrm>
            <a:off x="1643913" y="2744400"/>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UnderSampling</a:t>
            </a:r>
            <a:endParaRPr>
              <a:latin typeface="Calibri"/>
              <a:ea typeface="Calibri"/>
              <a:cs typeface="Calibri"/>
              <a:sym typeface="Calibri"/>
            </a:endParaRPr>
          </a:p>
        </p:txBody>
      </p:sp>
      <p:sp>
        <p:nvSpPr>
          <p:cNvPr id="863" name="Google Shape;863;p101"/>
          <p:cNvSpPr txBox="1"/>
          <p:nvPr/>
        </p:nvSpPr>
        <p:spPr>
          <a:xfrm>
            <a:off x="6038788" y="2763763"/>
            <a:ext cx="14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OverSampling</a:t>
            </a:r>
            <a:endParaRPr>
              <a:latin typeface="Calibri"/>
              <a:ea typeface="Calibri"/>
              <a:cs typeface="Calibri"/>
              <a:sym typeface="Calibri"/>
            </a:endParaRPr>
          </a:p>
        </p:txBody>
      </p:sp>
      <p:sp>
        <p:nvSpPr>
          <p:cNvPr id="864" name="Google Shape;864;p101"/>
          <p:cNvSpPr txBox="1"/>
          <p:nvPr/>
        </p:nvSpPr>
        <p:spPr>
          <a:xfrm>
            <a:off x="1914206" y="4509200"/>
            <a:ext cx="7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SMOTE</a:t>
            </a:r>
            <a:endParaRPr>
              <a:latin typeface="Calibri"/>
              <a:ea typeface="Calibri"/>
              <a:cs typeface="Calibri"/>
              <a:sym typeface="Calibri"/>
            </a:endParaRPr>
          </a:p>
        </p:txBody>
      </p:sp>
      <p:sp>
        <p:nvSpPr>
          <p:cNvPr id="865" name="Google Shape;865;p101"/>
          <p:cNvSpPr txBox="1"/>
          <p:nvPr/>
        </p:nvSpPr>
        <p:spPr>
          <a:xfrm>
            <a:off x="6338362" y="4509200"/>
            <a:ext cx="83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ADASYN</a:t>
            </a:r>
            <a:endParaRPr>
              <a:latin typeface="Calibri"/>
              <a:ea typeface="Calibri"/>
              <a:cs typeface="Calibri"/>
              <a:sym typeface="Calibri"/>
            </a:endParaRPr>
          </a:p>
        </p:txBody>
      </p:sp>
      <p:pic>
        <p:nvPicPr>
          <p:cNvPr id="866" name="Google Shape;866;p101"/>
          <p:cNvPicPr preferRelativeResize="0"/>
          <p:nvPr/>
        </p:nvPicPr>
        <p:blipFill>
          <a:blip r:embed="rId3">
            <a:alphaModFix/>
          </a:blip>
          <a:stretch>
            <a:fillRect/>
          </a:stretch>
        </p:blipFill>
        <p:spPr>
          <a:xfrm>
            <a:off x="269250" y="1316721"/>
            <a:ext cx="4178848" cy="1373050"/>
          </a:xfrm>
          <a:prstGeom prst="rect">
            <a:avLst/>
          </a:prstGeom>
          <a:noFill/>
          <a:ln>
            <a:noFill/>
          </a:ln>
        </p:spPr>
      </p:pic>
      <p:pic>
        <p:nvPicPr>
          <p:cNvPr id="867" name="Google Shape;867;p101"/>
          <p:cNvPicPr preferRelativeResize="0"/>
          <p:nvPr/>
        </p:nvPicPr>
        <p:blipFill>
          <a:blip r:embed="rId4">
            <a:alphaModFix/>
          </a:blip>
          <a:stretch>
            <a:fillRect/>
          </a:stretch>
        </p:blipFill>
        <p:spPr>
          <a:xfrm>
            <a:off x="4572000" y="1316725"/>
            <a:ext cx="4363099" cy="1373050"/>
          </a:xfrm>
          <a:prstGeom prst="rect">
            <a:avLst/>
          </a:prstGeom>
          <a:noFill/>
          <a:ln>
            <a:noFill/>
          </a:ln>
        </p:spPr>
      </p:pic>
      <p:pic>
        <p:nvPicPr>
          <p:cNvPr id="868" name="Google Shape;868;p101"/>
          <p:cNvPicPr preferRelativeResize="0"/>
          <p:nvPr/>
        </p:nvPicPr>
        <p:blipFill>
          <a:blip r:embed="rId5">
            <a:alphaModFix/>
          </a:blip>
          <a:stretch>
            <a:fillRect/>
          </a:stretch>
        </p:blipFill>
        <p:spPr>
          <a:xfrm>
            <a:off x="269250" y="3164961"/>
            <a:ext cx="4178849" cy="1395151"/>
          </a:xfrm>
          <a:prstGeom prst="rect">
            <a:avLst/>
          </a:prstGeom>
          <a:noFill/>
          <a:ln>
            <a:noFill/>
          </a:ln>
        </p:spPr>
      </p:pic>
      <p:pic>
        <p:nvPicPr>
          <p:cNvPr id="869" name="Google Shape;869;p101"/>
          <p:cNvPicPr preferRelativeResize="0"/>
          <p:nvPr/>
        </p:nvPicPr>
        <p:blipFill>
          <a:blip r:embed="rId6">
            <a:alphaModFix/>
          </a:blip>
          <a:stretch>
            <a:fillRect/>
          </a:stretch>
        </p:blipFill>
        <p:spPr>
          <a:xfrm>
            <a:off x="4572000" y="3144588"/>
            <a:ext cx="4363099" cy="1435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2"/>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sp>
        <p:nvSpPr>
          <p:cNvPr id="875" name="Google Shape;875;p102"/>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 modèle sur le X_test</a:t>
            </a:r>
            <a:endParaRPr sz="2700">
              <a:solidFill>
                <a:srgbClr val="274E13"/>
              </a:solidFill>
              <a:latin typeface="Calibri"/>
              <a:ea typeface="Calibri"/>
              <a:cs typeface="Calibri"/>
              <a:sym typeface="Calibri"/>
            </a:endParaRPr>
          </a:p>
        </p:txBody>
      </p:sp>
      <p:pic>
        <p:nvPicPr>
          <p:cNvPr id="876" name="Google Shape;876;p102"/>
          <p:cNvPicPr preferRelativeResize="0"/>
          <p:nvPr/>
        </p:nvPicPr>
        <p:blipFill>
          <a:blip r:embed="rId3">
            <a:alphaModFix/>
          </a:blip>
          <a:stretch>
            <a:fillRect/>
          </a:stretch>
        </p:blipFill>
        <p:spPr>
          <a:xfrm>
            <a:off x="2417075" y="1055399"/>
            <a:ext cx="4178849" cy="1395151"/>
          </a:xfrm>
          <a:prstGeom prst="rect">
            <a:avLst/>
          </a:prstGeom>
          <a:noFill/>
          <a:ln>
            <a:noFill/>
          </a:ln>
        </p:spPr>
      </p:pic>
      <p:pic>
        <p:nvPicPr>
          <p:cNvPr id="877" name="Google Shape;877;p102"/>
          <p:cNvPicPr preferRelativeResize="0"/>
          <p:nvPr/>
        </p:nvPicPr>
        <p:blipFill>
          <a:blip r:embed="rId4">
            <a:alphaModFix/>
          </a:blip>
          <a:stretch>
            <a:fillRect/>
          </a:stretch>
        </p:blipFill>
        <p:spPr>
          <a:xfrm>
            <a:off x="628925" y="2517450"/>
            <a:ext cx="3700765" cy="2388150"/>
          </a:xfrm>
          <a:prstGeom prst="rect">
            <a:avLst/>
          </a:prstGeom>
          <a:noFill/>
          <a:ln>
            <a:noFill/>
          </a:ln>
        </p:spPr>
      </p:pic>
      <p:pic>
        <p:nvPicPr>
          <p:cNvPr id="878" name="Google Shape;878;p102"/>
          <p:cNvPicPr preferRelativeResize="0"/>
          <p:nvPr/>
        </p:nvPicPr>
        <p:blipFill>
          <a:blip r:embed="rId5">
            <a:alphaModFix/>
          </a:blip>
          <a:stretch>
            <a:fillRect/>
          </a:stretch>
        </p:blipFill>
        <p:spPr>
          <a:xfrm>
            <a:off x="5042690" y="2517450"/>
            <a:ext cx="3293802" cy="23881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3"/>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6</a:t>
            </a:r>
            <a:r>
              <a:rPr lang="fr" sz="2700">
                <a:solidFill>
                  <a:srgbClr val="980000"/>
                </a:solidFill>
                <a:latin typeface="Calibri"/>
                <a:ea typeface="Calibri"/>
                <a:cs typeface="Calibri"/>
                <a:sym typeface="Calibri"/>
              </a:rPr>
              <a:t>- Logistic regression: baseline</a:t>
            </a:r>
            <a:endParaRPr sz="2700">
              <a:solidFill>
                <a:srgbClr val="980000"/>
              </a:solidFill>
              <a:latin typeface="Calibri"/>
              <a:ea typeface="Calibri"/>
              <a:cs typeface="Calibri"/>
              <a:sym typeface="Calibri"/>
            </a:endParaRPr>
          </a:p>
        </p:txBody>
      </p:sp>
      <p:pic>
        <p:nvPicPr>
          <p:cNvPr id="884" name="Google Shape;884;p103"/>
          <p:cNvPicPr preferRelativeResize="0"/>
          <p:nvPr/>
        </p:nvPicPr>
        <p:blipFill>
          <a:blip r:embed="rId3">
            <a:alphaModFix/>
          </a:blip>
          <a:stretch>
            <a:fillRect/>
          </a:stretch>
        </p:blipFill>
        <p:spPr>
          <a:xfrm>
            <a:off x="2545192" y="1055400"/>
            <a:ext cx="4053608" cy="1363950"/>
          </a:xfrm>
          <a:prstGeom prst="rect">
            <a:avLst/>
          </a:prstGeom>
          <a:noFill/>
          <a:ln>
            <a:noFill/>
          </a:ln>
        </p:spPr>
      </p:pic>
      <p:pic>
        <p:nvPicPr>
          <p:cNvPr id="885" name="Google Shape;885;p103"/>
          <p:cNvPicPr preferRelativeResize="0"/>
          <p:nvPr/>
        </p:nvPicPr>
        <p:blipFill>
          <a:blip r:embed="rId4">
            <a:alphaModFix/>
          </a:blip>
          <a:stretch>
            <a:fillRect/>
          </a:stretch>
        </p:blipFill>
        <p:spPr>
          <a:xfrm>
            <a:off x="4819375" y="2487650"/>
            <a:ext cx="3557869" cy="2419351"/>
          </a:xfrm>
          <a:prstGeom prst="rect">
            <a:avLst/>
          </a:prstGeom>
          <a:noFill/>
          <a:ln>
            <a:noFill/>
          </a:ln>
        </p:spPr>
      </p:pic>
      <p:pic>
        <p:nvPicPr>
          <p:cNvPr id="886" name="Google Shape;886;p103"/>
          <p:cNvPicPr preferRelativeResize="0"/>
          <p:nvPr/>
        </p:nvPicPr>
        <p:blipFill>
          <a:blip r:embed="rId5">
            <a:alphaModFix/>
          </a:blip>
          <a:stretch>
            <a:fillRect/>
          </a:stretch>
        </p:blipFill>
        <p:spPr>
          <a:xfrm>
            <a:off x="544825" y="2487650"/>
            <a:ext cx="3657289" cy="2419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sp>
        <p:nvSpPr>
          <p:cNvPr id="892" name="Google Shape;892;p104"/>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Génération</a:t>
            </a:r>
            <a:r>
              <a:rPr lang="fr" sz="2700">
                <a:solidFill>
                  <a:srgbClr val="274E13"/>
                </a:solidFill>
                <a:latin typeface="Calibri"/>
                <a:ea typeface="Calibri"/>
                <a:cs typeface="Calibri"/>
                <a:sym typeface="Calibri"/>
              </a:rPr>
              <a:t> de nouveaux features</a:t>
            </a:r>
            <a:endParaRPr sz="2700">
              <a:solidFill>
                <a:srgbClr val="274E13"/>
              </a:solidFill>
              <a:latin typeface="Calibri"/>
              <a:ea typeface="Calibri"/>
              <a:cs typeface="Calibri"/>
              <a:sym typeface="Calibri"/>
            </a:endParaRPr>
          </a:p>
        </p:txBody>
      </p:sp>
      <p:pic>
        <p:nvPicPr>
          <p:cNvPr id="893" name="Google Shape;893;p104"/>
          <p:cNvPicPr preferRelativeResize="0"/>
          <p:nvPr/>
        </p:nvPicPr>
        <p:blipFill>
          <a:blip r:embed="rId3">
            <a:alphaModFix/>
          </a:blip>
          <a:stretch>
            <a:fillRect/>
          </a:stretch>
        </p:blipFill>
        <p:spPr>
          <a:xfrm>
            <a:off x="393975" y="1221800"/>
            <a:ext cx="8225051" cy="32575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pic>
        <p:nvPicPr>
          <p:cNvPr id="306" name="Google Shape;306;p33"/>
          <p:cNvPicPr preferRelativeResize="0"/>
          <p:nvPr/>
        </p:nvPicPr>
        <p:blipFill rotWithShape="1">
          <a:blip r:embed="rId3">
            <a:alphaModFix/>
          </a:blip>
          <a:srcRect b="0" l="0" r="0" t="0"/>
          <a:stretch/>
        </p:blipFill>
        <p:spPr>
          <a:xfrm>
            <a:off x="342902" y="771104"/>
            <a:ext cx="4070073" cy="1119269"/>
          </a:xfrm>
          <a:prstGeom prst="rect">
            <a:avLst/>
          </a:prstGeom>
          <a:noFill/>
          <a:ln>
            <a:noFill/>
          </a:ln>
        </p:spPr>
      </p:pic>
      <p:pic>
        <p:nvPicPr>
          <p:cNvPr id="307" name="Google Shape;307;p33"/>
          <p:cNvPicPr preferRelativeResize="0"/>
          <p:nvPr/>
        </p:nvPicPr>
        <p:blipFill rotWithShape="1">
          <a:blip r:embed="rId4">
            <a:alphaModFix/>
          </a:blip>
          <a:srcRect b="0" l="0" r="0" t="0"/>
          <a:stretch/>
        </p:blipFill>
        <p:spPr>
          <a:xfrm>
            <a:off x="342901" y="3270123"/>
            <a:ext cx="4070073" cy="976817"/>
          </a:xfrm>
          <a:prstGeom prst="rect">
            <a:avLst/>
          </a:prstGeom>
          <a:noFill/>
          <a:ln>
            <a:noFill/>
          </a:ln>
        </p:spPr>
      </p:pic>
      <p:sp>
        <p:nvSpPr>
          <p:cNvPr id="308" name="Google Shape;308;p33"/>
          <p:cNvSpPr/>
          <p:nvPr/>
        </p:nvSpPr>
        <p:spPr>
          <a:xfrm>
            <a:off x="4537710" y="0"/>
            <a:ext cx="68580" cy="514350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9" name="Google Shape;309;p33"/>
          <p:cNvSpPr/>
          <p:nvPr/>
        </p:nvSpPr>
        <p:spPr>
          <a:xfrm>
            <a:off x="0" y="2537460"/>
            <a:ext cx="4594860" cy="68580"/>
          </a:xfrm>
          <a:prstGeom prst="rect">
            <a:avLst/>
          </a:prstGeom>
          <a:solidFill>
            <a:srgbClr val="3F3F3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10" name="Google Shape;310;p33"/>
          <p:cNvPicPr preferRelativeResize="0"/>
          <p:nvPr/>
        </p:nvPicPr>
        <p:blipFill rotWithShape="1">
          <a:blip r:embed="rId5">
            <a:alphaModFix/>
          </a:blip>
          <a:srcRect b="0" l="0" r="0" t="0"/>
          <a:stretch/>
        </p:blipFill>
        <p:spPr>
          <a:xfrm>
            <a:off x="4731025" y="1382989"/>
            <a:ext cx="4070073" cy="226906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05"/>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pic>
        <p:nvPicPr>
          <p:cNvPr id="899" name="Google Shape;899;p105"/>
          <p:cNvPicPr preferRelativeResize="0"/>
          <p:nvPr/>
        </p:nvPicPr>
        <p:blipFill>
          <a:blip r:embed="rId3">
            <a:alphaModFix/>
          </a:blip>
          <a:stretch>
            <a:fillRect/>
          </a:stretch>
        </p:blipFill>
        <p:spPr>
          <a:xfrm>
            <a:off x="348600" y="1492175"/>
            <a:ext cx="4471576" cy="2286000"/>
          </a:xfrm>
          <a:prstGeom prst="rect">
            <a:avLst/>
          </a:prstGeom>
          <a:noFill/>
          <a:ln>
            <a:noFill/>
          </a:ln>
        </p:spPr>
      </p:pic>
      <p:sp>
        <p:nvSpPr>
          <p:cNvPr id="900" name="Google Shape;900;p105"/>
          <p:cNvSpPr txBox="1"/>
          <p:nvPr/>
        </p:nvSpPr>
        <p:spPr>
          <a:xfrm>
            <a:off x="1219411" y="3892525"/>
            <a:ext cx="229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Historique de transactions 60jours </a:t>
            </a:r>
            <a:endParaRPr>
              <a:latin typeface="Calibri"/>
              <a:ea typeface="Calibri"/>
              <a:cs typeface="Calibri"/>
              <a:sym typeface="Calibri"/>
            </a:endParaRPr>
          </a:p>
        </p:txBody>
      </p:sp>
      <p:sp>
        <p:nvSpPr>
          <p:cNvPr id="901" name="Google Shape;901;p105"/>
          <p:cNvSpPr txBox="1"/>
          <p:nvPr/>
        </p:nvSpPr>
        <p:spPr>
          <a:xfrm>
            <a:off x="5633936" y="3892525"/>
            <a:ext cx="217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Montant moyen des transaction 60 jours </a:t>
            </a:r>
            <a:endParaRPr>
              <a:latin typeface="Calibri"/>
              <a:ea typeface="Calibri"/>
              <a:cs typeface="Calibri"/>
              <a:sym typeface="Calibri"/>
            </a:endParaRPr>
          </a:p>
        </p:txBody>
      </p:sp>
      <p:pic>
        <p:nvPicPr>
          <p:cNvPr id="902" name="Google Shape;902;p105"/>
          <p:cNvPicPr preferRelativeResize="0"/>
          <p:nvPr/>
        </p:nvPicPr>
        <p:blipFill>
          <a:blip r:embed="rId4">
            <a:alphaModFix/>
          </a:blip>
          <a:stretch>
            <a:fillRect/>
          </a:stretch>
        </p:blipFill>
        <p:spPr>
          <a:xfrm>
            <a:off x="5004075" y="1492175"/>
            <a:ext cx="3724275" cy="2286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700">
              <a:solidFill>
                <a:srgbClr val="980000"/>
              </a:solidFill>
              <a:latin typeface="Calibri"/>
              <a:ea typeface="Calibri"/>
              <a:cs typeface="Calibri"/>
              <a:sym typeface="Calibri"/>
            </a:endParaRPr>
          </a:p>
        </p:txBody>
      </p:sp>
      <p:sp>
        <p:nvSpPr>
          <p:cNvPr id="908" name="Google Shape;908;p106"/>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274E13"/>
                </a:solidFill>
                <a:latin typeface="Calibri"/>
                <a:ea typeface="Calibri"/>
                <a:cs typeface="Calibri"/>
                <a:sym typeface="Calibri"/>
              </a:rPr>
              <a:t>Meilleur modèle sur le X_test</a:t>
            </a:r>
            <a:endParaRPr sz="2700">
              <a:solidFill>
                <a:srgbClr val="274E13"/>
              </a:solidFill>
              <a:latin typeface="Calibri"/>
              <a:ea typeface="Calibri"/>
              <a:cs typeface="Calibri"/>
              <a:sym typeface="Calibri"/>
            </a:endParaRPr>
          </a:p>
        </p:txBody>
      </p:sp>
      <p:pic>
        <p:nvPicPr>
          <p:cNvPr id="909" name="Google Shape;909;p106"/>
          <p:cNvPicPr preferRelativeResize="0"/>
          <p:nvPr/>
        </p:nvPicPr>
        <p:blipFill>
          <a:blip r:embed="rId3">
            <a:alphaModFix/>
          </a:blip>
          <a:stretch>
            <a:fillRect/>
          </a:stretch>
        </p:blipFill>
        <p:spPr>
          <a:xfrm>
            <a:off x="2088225" y="1055400"/>
            <a:ext cx="5030840" cy="1516350"/>
          </a:xfrm>
          <a:prstGeom prst="rect">
            <a:avLst/>
          </a:prstGeom>
          <a:noFill/>
          <a:ln>
            <a:noFill/>
          </a:ln>
        </p:spPr>
      </p:pic>
      <p:pic>
        <p:nvPicPr>
          <p:cNvPr id="910" name="Google Shape;910;p106"/>
          <p:cNvPicPr preferRelativeResize="0"/>
          <p:nvPr/>
        </p:nvPicPr>
        <p:blipFill>
          <a:blip r:embed="rId4">
            <a:alphaModFix/>
          </a:blip>
          <a:stretch>
            <a:fillRect/>
          </a:stretch>
        </p:blipFill>
        <p:spPr>
          <a:xfrm>
            <a:off x="1032850" y="2638650"/>
            <a:ext cx="3432057" cy="2266950"/>
          </a:xfrm>
          <a:prstGeom prst="rect">
            <a:avLst/>
          </a:prstGeom>
          <a:noFill/>
          <a:ln>
            <a:noFill/>
          </a:ln>
        </p:spPr>
      </p:pic>
      <p:pic>
        <p:nvPicPr>
          <p:cNvPr id="911" name="Google Shape;911;p106"/>
          <p:cNvPicPr preferRelativeResize="0"/>
          <p:nvPr/>
        </p:nvPicPr>
        <p:blipFill>
          <a:blip r:embed="rId5">
            <a:alphaModFix/>
          </a:blip>
          <a:stretch>
            <a:fillRect/>
          </a:stretch>
        </p:blipFill>
        <p:spPr>
          <a:xfrm>
            <a:off x="5114332" y="2638650"/>
            <a:ext cx="3132115" cy="2266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7"/>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K means</a:t>
            </a:r>
            <a:endParaRPr/>
          </a:p>
        </p:txBody>
      </p:sp>
      <p:sp>
        <p:nvSpPr>
          <p:cNvPr id="917" name="Google Shape;917;p107"/>
          <p:cNvSpPr txBox="1"/>
          <p:nvPr/>
        </p:nvSpPr>
        <p:spPr>
          <a:xfrm>
            <a:off x="560675" y="1422825"/>
            <a:ext cx="3660300" cy="294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Principe?</a:t>
            </a:r>
            <a:endParaRPr b="1" sz="25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Clustering: </a:t>
            </a:r>
            <a:r>
              <a:rPr lang="fr" sz="2200">
                <a:solidFill>
                  <a:srgbClr val="FF0000"/>
                </a:solidFill>
                <a:latin typeface="Calibri"/>
                <a:ea typeface="Calibri"/>
                <a:cs typeface="Calibri"/>
                <a:sym typeface="Calibri"/>
              </a:rPr>
              <a:t>non supervisé</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Choix du </a:t>
            </a:r>
            <a:r>
              <a:rPr lang="fr" sz="2200">
                <a:solidFill>
                  <a:srgbClr val="FF0000"/>
                </a:solidFill>
                <a:latin typeface="Calibri"/>
                <a:ea typeface="Calibri"/>
                <a:cs typeface="Calibri"/>
                <a:sym typeface="Calibri"/>
              </a:rPr>
              <a:t>K</a:t>
            </a:r>
            <a:r>
              <a:rPr lang="fr" sz="2200">
                <a:latin typeface="Calibri"/>
                <a:ea typeface="Calibri"/>
                <a:cs typeface="Calibri"/>
                <a:sym typeface="Calibri"/>
              </a:rPr>
              <a:t>: nombre de clusters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Regroupement des données dans </a:t>
            </a:r>
            <a:r>
              <a:rPr lang="fr" sz="2200">
                <a:solidFill>
                  <a:srgbClr val="FF0000"/>
                </a:solidFill>
                <a:latin typeface="Calibri"/>
                <a:ea typeface="Calibri"/>
                <a:cs typeface="Calibri"/>
                <a:sym typeface="Calibri"/>
              </a:rPr>
              <a:t>k clusters</a:t>
            </a:r>
            <a:endParaRPr sz="2200">
              <a:solidFill>
                <a:srgbClr val="FF0000"/>
              </a:solidFill>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Métrique: distance </a:t>
            </a:r>
            <a:r>
              <a:rPr lang="fr" sz="2200">
                <a:solidFill>
                  <a:srgbClr val="FF0000"/>
                </a:solidFill>
                <a:latin typeface="Calibri"/>
                <a:ea typeface="Calibri"/>
                <a:cs typeface="Calibri"/>
                <a:sym typeface="Calibri"/>
              </a:rPr>
              <a:t>Euclidienne</a:t>
            </a:r>
            <a:endParaRPr sz="2200">
              <a:solidFill>
                <a:srgbClr val="FF0000"/>
              </a:solidFill>
              <a:latin typeface="Calibri"/>
              <a:ea typeface="Calibri"/>
              <a:cs typeface="Calibri"/>
              <a:sym typeface="Calibri"/>
            </a:endParaRPr>
          </a:p>
        </p:txBody>
      </p:sp>
      <p:sp>
        <p:nvSpPr>
          <p:cNvPr id="918" name="Google Shape;918;p107"/>
          <p:cNvSpPr txBox="1"/>
          <p:nvPr/>
        </p:nvSpPr>
        <p:spPr>
          <a:xfrm>
            <a:off x="4654300" y="1422825"/>
            <a:ext cx="42912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Hypothèse?</a:t>
            </a:r>
            <a:endParaRPr sz="2200">
              <a:solidFill>
                <a:srgbClr val="FF0000"/>
              </a:solidFill>
              <a:latin typeface="Calibri"/>
              <a:ea typeface="Calibri"/>
              <a:cs typeface="Calibri"/>
              <a:sym typeface="Calibri"/>
            </a:endParaRPr>
          </a:p>
          <a:p>
            <a:pPr indent="0" lvl="0" marL="0" rtl="0" algn="l">
              <a:spcBef>
                <a:spcPts val="0"/>
              </a:spcBef>
              <a:spcAft>
                <a:spcPts val="0"/>
              </a:spcAft>
              <a:buNone/>
            </a:pPr>
            <a:r>
              <a:rPr lang="fr" sz="2200">
                <a:latin typeface="Calibri"/>
                <a:ea typeface="Calibri"/>
                <a:cs typeface="Calibri"/>
                <a:sym typeface="Calibri"/>
              </a:rPr>
              <a:t>H1- Données de fraude/non_fraude </a:t>
            </a:r>
            <a:r>
              <a:rPr lang="fr" sz="2200">
                <a:solidFill>
                  <a:srgbClr val="FF0000"/>
                </a:solidFill>
                <a:latin typeface="Calibri"/>
                <a:ea typeface="Calibri"/>
                <a:cs typeface="Calibri"/>
                <a:sym typeface="Calibri"/>
              </a:rPr>
              <a:t>divisées </a:t>
            </a:r>
            <a:r>
              <a:rPr lang="fr" sz="2200">
                <a:latin typeface="Calibri"/>
                <a:ea typeface="Calibri"/>
                <a:cs typeface="Calibri"/>
                <a:sym typeface="Calibri"/>
              </a:rPr>
              <a:t>en des diffèrent </a:t>
            </a:r>
            <a:r>
              <a:rPr lang="fr" sz="2200">
                <a:solidFill>
                  <a:srgbClr val="FF0000"/>
                </a:solidFill>
                <a:latin typeface="Calibri"/>
                <a:ea typeface="Calibri"/>
                <a:cs typeface="Calibri"/>
                <a:sym typeface="Calibri"/>
              </a:rPr>
              <a:t>clusters</a:t>
            </a:r>
            <a:endParaRPr sz="2200">
              <a:solidFill>
                <a:srgbClr val="FF0000"/>
              </a:solidFill>
              <a:latin typeface="Calibri"/>
              <a:ea typeface="Calibri"/>
              <a:cs typeface="Calibri"/>
              <a:sym typeface="Calibri"/>
            </a:endParaRPr>
          </a:p>
          <a:p>
            <a:pPr indent="0" lvl="0" marL="0" rtl="0" algn="l">
              <a:spcBef>
                <a:spcPts val="0"/>
              </a:spcBef>
              <a:spcAft>
                <a:spcPts val="0"/>
              </a:spcAft>
              <a:buNone/>
            </a:pPr>
            <a:r>
              <a:rPr lang="fr" sz="2200">
                <a:latin typeface="Calibri"/>
                <a:ea typeface="Calibri"/>
                <a:cs typeface="Calibri"/>
                <a:sym typeface="Calibri"/>
              </a:rPr>
              <a:t>H2- Données de fraude situés sur les </a:t>
            </a:r>
            <a:r>
              <a:rPr lang="fr" sz="2200">
                <a:solidFill>
                  <a:srgbClr val="FF0000"/>
                </a:solidFill>
                <a:latin typeface="Calibri"/>
                <a:ea typeface="Calibri"/>
                <a:cs typeface="Calibri"/>
                <a:sym typeface="Calibri"/>
              </a:rPr>
              <a:t>bords </a:t>
            </a:r>
            <a:r>
              <a:rPr lang="fr" sz="2200">
                <a:latin typeface="Calibri"/>
                <a:ea typeface="Calibri"/>
                <a:cs typeface="Calibri"/>
                <a:sym typeface="Calibri"/>
              </a:rPr>
              <a:t>de chaque cluster (comme des </a:t>
            </a:r>
            <a:r>
              <a:rPr lang="fr" sz="2200">
                <a:solidFill>
                  <a:srgbClr val="FF0000"/>
                </a:solidFill>
                <a:latin typeface="Calibri"/>
                <a:ea typeface="Calibri"/>
                <a:cs typeface="Calibri"/>
                <a:sym typeface="Calibri"/>
              </a:rPr>
              <a:t>anomalies</a:t>
            </a:r>
            <a:r>
              <a:rPr lang="fr" sz="2200">
                <a:latin typeface="Calibri"/>
                <a:ea typeface="Calibri"/>
                <a:cs typeface="Calibri"/>
                <a:sym typeface="Calibri"/>
              </a:rPr>
              <a:t>)</a:t>
            </a:r>
            <a:endParaRPr sz="2200">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8"/>
          <p:cNvSpPr txBox="1"/>
          <p:nvPr/>
        </p:nvSpPr>
        <p:spPr>
          <a:xfrm>
            <a:off x="766550" y="455100"/>
            <a:ext cx="361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K = 9</a:t>
            </a:r>
            <a:endParaRPr sz="2700">
              <a:solidFill>
                <a:srgbClr val="980000"/>
              </a:solidFill>
              <a:latin typeface="Calibri"/>
              <a:ea typeface="Calibri"/>
              <a:cs typeface="Calibri"/>
              <a:sym typeface="Calibri"/>
            </a:endParaRPr>
          </a:p>
        </p:txBody>
      </p:sp>
      <p:pic>
        <p:nvPicPr>
          <p:cNvPr id="924" name="Google Shape;924;p108"/>
          <p:cNvPicPr preferRelativeResize="0"/>
          <p:nvPr/>
        </p:nvPicPr>
        <p:blipFill>
          <a:blip r:embed="rId3">
            <a:alphaModFix/>
          </a:blip>
          <a:stretch>
            <a:fillRect/>
          </a:stretch>
        </p:blipFill>
        <p:spPr>
          <a:xfrm>
            <a:off x="376050" y="1243419"/>
            <a:ext cx="4195950" cy="2963631"/>
          </a:xfrm>
          <a:prstGeom prst="rect">
            <a:avLst/>
          </a:prstGeom>
          <a:noFill/>
          <a:ln>
            <a:noFill/>
          </a:ln>
        </p:spPr>
      </p:pic>
      <p:pic>
        <p:nvPicPr>
          <p:cNvPr id="925" name="Google Shape;925;p108"/>
          <p:cNvPicPr preferRelativeResize="0"/>
          <p:nvPr/>
        </p:nvPicPr>
        <p:blipFill>
          <a:blip r:embed="rId4">
            <a:alphaModFix/>
          </a:blip>
          <a:stretch>
            <a:fillRect/>
          </a:stretch>
        </p:blipFill>
        <p:spPr>
          <a:xfrm>
            <a:off x="4566333" y="1243425"/>
            <a:ext cx="4313442" cy="2963625"/>
          </a:xfrm>
          <a:prstGeom prst="rect">
            <a:avLst/>
          </a:prstGeom>
          <a:noFill/>
          <a:ln>
            <a:noFill/>
          </a:ln>
        </p:spPr>
      </p:pic>
      <p:pic>
        <p:nvPicPr>
          <p:cNvPr id="926" name="Google Shape;926;p108"/>
          <p:cNvPicPr preferRelativeResize="0"/>
          <p:nvPr/>
        </p:nvPicPr>
        <p:blipFill>
          <a:blip r:embed="rId5">
            <a:alphaModFix/>
          </a:blip>
          <a:stretch>
            <a:fillRect/>
          </a:stretch>
        </p:blipFill>
        <p:spPr>
          <a:xfrm>
            <a:off x="3114675" y="4275575"/>
            <a:ext cx="2914650" cy="457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109"/>
          <p:cNvPicPr preferRelativeResize="0"/>
          <p:nvPr/>
        </p:nvPicPr>
        <p:blipFill>
          <a:blip r:embed="rId3">
            <a:alphaModFix/>
          </a:blip>
          <a:stretch>
            <a:fillRect/>
          </a:stretch>
        </p:blipFill>
        <p:spPr>
          <a:xfrm>
            <a:off x="278200" y="1035688"/>
            <a:ext cx="4188572" cy="3072125"/>
          </a:xfrm>
          <a:prstGeom prst="rect">
            <a:avLst/>
          </a:prstGeom>
          <a:noFill/>
          <a:ln>
            <a:noFill/>
          </a:ln>
        </p:spPr>
      </p:pic>
      <p:pic>
        <p:nvPicPr>
          <p:cNvPr id="932" name="Google Shape;932;p109"/>
          <p:cNvPicPr preferRelativeResize="0"/>
          <p:nvPr/>
        </p:nvPicPr>
        <p:blipFill>
          <a:blip r:embed="rId4">
            <a:alphaModFix/>
          </a:blip>
          <a:stretch>
            <a:fillRect/>
          </a:stretch>
        </p:blipFill>
        <p:spPr>
          <a:xfrm>
            <a:off x="4571996" y="1079699"/>
            <a:ext cx="4318003" cy="2984150"/>
          </a:xfrm>
          <a:prstGeom prst="rect">
            <a:avLst/>
          </a:prstGeom>
          <a:noFill/>
          <a:ln>
            <a:noFill/>
          </a:ln>
        </p:spPr>
      </p:pic>
      <p:pic>
        <p:nvPicPr>
          <p:cNvPr id="933" name="Google Shape;933;p109"/>
          <p:cNvPicPr preferRelativeResize="0"/>
          <p:nvPr/>
        </p:nvPicPr>
        <p:blipFill>
          <a:blip r:embed="rId5">
            <a:alphaModFix/>
          </a:blip>
          <a:stretch>
            <a:fillRect/>
          </a:stretch>
        </p:blipFill>
        <p:spPr>
          <a:xfrm>
            <a:off x="3124200" y="4107825"/>
            <a:ext cx="2895600" cy="476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110"/>
          <p:cNvPicPr preferRelativeResize="0"/>
          <p:nvPr/>
        </p:nvPicPr>
        <p:blipFill>
          <a:blip r:embed="rId3">
            <a:alphaModFix/>
          </a:blip>
          <a:stretch>
            <a:fillRect/>
          </a:stretch>
        </p:blipFill>
        <p:spPr>
          <a:xfrm>
            <a:off x="278175" y="992825"/>
            <a:ext cx="4433750" cy="3157850"/>
          </a:xfrm>
          <a:prstGeom prst="rect">
            <a:avLst/>
          </a:prstGeom>
          <a:noFill/>
          <a:ln>
            <a:noFill/>
          </a:ln>
        </p:spPr>
      </p:pic>
      <p:pic>
        <p:nvPicPr>
          <p:cNvPr id="939" name="Google Shape;939;p110"/>
          <p:cNvPicPr preferRelativeResize="0"/>
          <p:nvPr/>
        </p:nvPicPr>
        <p:blipFill>
          <a:blip r:embed="rId4">
            <a:alphaModFix/>
          </a:blip>
          <a:stretch>
            <a:fillRect/>
          </a:stretch>
        </p:blipFill>
        <p:spPr>
          <a:xfrm>
            <a:off x="4808425" y="1142513"/>
            <a:ext cx="4127275" cy="2858466"/>
          </a:xfrm>
          <a:prstGeom prst="rect">
            <a:avLst/>
          </a:prstGeom>
          <a:noFill/>
          <a:ln>
            <a:noFill/>
          </a:ln>
        </p:spPr>
      </p:pic>
      <p:pic>
        <p:nvPicPr>
          <p:cNvPr id="940" name="Google Shape;940;p110"/>
          <p:cNvPicPr preferRelativeResize="0"/>
          <p:nvPr/>
        </p:nvPicPr>
        <p:blipFill>
          <a:blip r:embed="rId5">
            <a:alphaModFix/>
          </a:blip>
          <a:stretch>
            <a:fillRect/>
          </a:stretch>
        </p:blipFill>
        <p:spPr>
          <a:xfrm>
            <a:off x="3128963" y="4150675"/>
            <a:ext cx="2886075" cy="4476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1"/>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H1- Clusters de fraudes/non_fraudes:</a:t>
            </a:r>
            <a:r>
              <a:rPr lang="fr" sz="2700">
                <a:solidFill>
                  <a:srgbClr val="980000"/>
                </a:solidFill>
                <a:latin typeface="Calibri"/>
                <a:ea typeface="Calibri"/>
                <a:cs typeface="Calibri"/>
                <a:sym typeface="Calibri"/>
              </a:rPr>
              <a:t> k-means+knn</a:t>
            </a:r>
            <a:endParaRPr sz="2700">
              <a:solidFill>
                <a:srgbClr val="980000"/>
              </a:solidFill>
              <a:latin typeface="Calibri"/>
              <a:ea typeface="Calibri"/>
              <a:cs typeface="Calibri"/>
              <a:sym typeface="Calibri"/>
            </a:endParaRPr>
          </a:p>
        </p:txBody>
      </p:sp>
      <p:pic>
        <p:nvPicPr>
          <p:cNvPr id="946" name="Google Shape;946;p111"/>
          <p:cNvPicPr preferRelativeResize="0"/>
          <p:nvPr/>
        </p:nvPicPr>
        <p:blipFill>
          <a:blip r:embed="rId3">
            <a:alphaModFix/>
          </a:blip>
          <a:stretch>
            <a:fillRect/>
          </a:stretch>
        </p:blipFill>
        <p:spPr>
          <a:xfrm>
            <a:off x="1703738" y="1055400"/>
            <a:ext cx="5605531" cy="37833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112"/>
          <p:cNvPicPr preferRelativeResize="0"/>
          <p:nvPr/>
        </p:nvPicPr>
        <p:blipFill>
          <a:blip r:embed="rId3">
            <a:alphaModFix/>
          </a:blip>
          <a:stretch>
            <a:fillRect/>
          </a:stretch>
        </p:blipFill>
        <p:spPr>
          <a:xfrm>
            <a:off x="2058573" y="1470900"/>
            <a:ext cx="4895852" cy="3367800"/>
          </a:xfrm>
          <a:prstGeom prst="rect">
            <a:avLst/>
          </a:prstGeom>
          <a:noFill/>
          <a:ln>
            <a:noFill/>
          </a:ln>
        </p:spPr>
      </p:pic>
      <p:sp>
        <p:nvSpPr>
          <p:cNvPr id="952" name="Google Shape;952;p112"/>
          <p:cNvSpPr txBox="1"/>
          <p:nvPr/>
        </p:nvSpPr>
        <p:spPr>
          <a:xfrm>
            <a:off x="766550" y="455100"/>
            <a:ext cx="747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H2- Fraudes=anomalies (distance_fraude&gt;distance_moyenne)</a:t>
            </a:r>
            <a:endParaRPr sz="2700">
              <a:solidFill>
                <a:srgbClr val="980000"/>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13"/>
          <p:cNvSpPr txBox="1"/>
          <p:nvPr/>
        </p:nvSpPr>
        <p:spPr>
          <a:xfrm>
            <a:off x="766550" y="455100"/>
            <a:ext cx="7479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700">
                <a:solidFill>
                  <a:srgbClr val="980000"/>
                </a:solidFill>
                <a:latin typeface="Calibri"/>
                <a:ea typeface="Calibri"/>
                <a:cs typeface="Calibri"/>
                <a:sym typeface="Calibri"/>
              </a:rPr>
              <a:t>K-means: conclusion</a:t>
            </a:r>
            <a:endParaRPr sz="2700">
              <a:solidFill>
                <a:srgbClr val="980000"/>
              </a:solidFill>
              <a:latin typeface="Calibri"/>
              <a:ea typeface="Calibri"/>
              <a:cs typeface="Calibri"/>
              <a:sym typeface="Calibri"/>
            </a:endParaRPr>
          </a:p>
        </p:txBody>
      </p:sp>
      <p:sp>
        <p:nvSpPr>
          <p:cNvPr id="958" name="Google Shape;958;p113"/>
          <p:cNvSpPr txBox="1"/>
          <p:nvPr/>
        </p:nvSpPr>
        <p:spPr>
          <a:xfrm>
            <a:off x="501975" y="1454425"/>
            <a:ext cx="4291200" cy="15393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On </a:t>
            </a:r>
            <a:r>
              <a:rPr lang="fr" sz="2200">
                <a:solidFill>
                  <a:srgbClr val="FF0000"/>
                </a:solidFill>
                <a:latin typeface="Calibri"/>
                <a:ea typeface="Calibri"/>
                <a:cs typeface="Calibri"/>
                <a:sym typeface="Calibri"/>
              </a:rPr>
              <a:t>n’arrive pas </a:t>
            </a:r>
            <a:r>
              <a:rPr lang="fr" sz="2200">
                <a:latin typeface="Calibri"/>
                <a:ea typeface="Calibri"/>
                <a:cs typeface="Calibri"/>
                <a:sym typeface="Calibri"/>
              </a:rPr>
              <a:t>à faire la </a:t>
            </a:r>
            <a:r>
              <a:rPr lang="fr" sz="2200">
                <a:solidFill>
                  <a:srgbClr val="FF0000"/>
                </a:solidFill>
                <a:latin typeface="Calibri"/>
                <a:ea typeface="Calibri"/>
                <a:cs typeface="Calibri"/>
                <a:sym typeface="Calibri"/>
              </a:rPr>
              <a:t>classification </a:t>
            </a:r>
            <a:r>
              <a:rPr lang="fr" sz="2200">
                <a:latin typeface="Calibri"/>
                <a:ea typeface="Calibri"/>
                <a:cs typeface="Calibri"/>
                <a:sym typeface="Calibri"/>
              </a:rPr>
              <a:t>avec k-means.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solidFill>
                  <a:srgbClr val="FF0000"/>
                </a:solidFill>
                <a:latin typeface="Calibri"/>
                <a:ea typeface="Calibri"/>
                <a:cs typeface="Calibri"/>
                <a:sym typeface="Calibri"/>
              </a:rPr>
              <a:t>Solution</a:t>
            </a:r>
            <a:r>
              <a:rPr lang="fr" sz="2200">
                <a:latin typeface="Calibri"/>
                <a:ea typeface="Calibri"/>
                <a:cs typeface="Calibri"/>
                <a:sym typeface="Calibri"/>
              </a:rPr>
              <a:t>: changer la </a:t>
            </a:r>
            <a:r>
              <a:rPr lang="fr" sz="2200">
                <a:solidFill>
                  <a:srgbClr val="FF0000"/>
                </a:solidFill>
                <a:latin typeface="Calibri"/>
                <a:ea typeface="Calibri"/>
                <a:cs typeface="Calibri"/>
                <a:sym typeface="Calibri"/>
              </a:rPr>
              <a:t>métrique </a:t>
            </a:r>
            <a:r>
              <a:rPr lang="fr" sz="2200">
                <a:latin typeface="Calibri"/>
                <a:ea typeface="Calibri"/>
                <a:cs typeface="Calibri"/>
                <a:sym typeface="Calibri"/>
              </a:rPr>
              <a:t>ou optimiser </a:t>
            </a:r>
            <a:r>
              <a:rPr lang="fr" sz="2200">
                <a:solidFill>
                  <a:srgbClr val="FF0000"/>
                </a:solidFill>
                <a:latin typeface="Calibri"/>
                <a:ea typeface="Calibri"/>
                <a:cs typeface="Calibri"/>
                <a:sym typeface="Calibri"/>
              </a:rPr>
              <a:t>l’approche</a:t>
            </a:r>
            <a:endParaRPr sz="2200">
              <a:solidFill>
                <a:srgbClr val="FF0000"/>
              </a:solidFill>
              <a:latin typeface="Calibri"/>
              <a:ea typeface="Calibri"/>
              <a:cs typeface="Calibri"/>
              <a:sym typeface="Calibri"/>
            </a:endParaRPr>
          </a:p>
        </p:txBody>
      </p:sp>
      <p:sp>
        <p:nvSpPr>
          <p:cNvPr id="959" name="Google Shape;959;p113"/>
          <p:cNvSpPr txBox="1"/>
          <p:nvPr/>
        </p:nvSpPr>
        <p:spPr>
          <a:xfrm>
            <a:off x="4572000" y="1454425"/>
            <a:ext cx="42912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fr" sz="2200">
                <a:latin typeface="Calibri"/>
                <a:ea typeface="Calibri"/>
                <a:cs typeface="Calibri"/>
                <a:sym typeface="Calibri"/>
              </a:rPr>
              <a:t>On </a:t>
            </a:r>
            <a:r>
              <a:rPr lang="fr" sz="2200">
                <a:solidFill>
                  <a:srgbClr val="FF0000"/>
                </a:solidFill>
                <a:latin typeface="Calibri"/>
                <a:ea typeface="Calibri"/>
                <a:cs typeface="Calibri"/>
                <a:sym typeface="Calibri"/>
              </a:rPr>
              <a:t>arrive </a:t>
            </a:r>
            <a:r>
              <a:rPr lang="fr" sz="2200">
                <a:latin typeface="Calibri"/>
                <a:ea typeface="Calibri"/>
                <a:cs typeface="Calibri"/>
                <a:sym typeface="Calibri"/>
              </a:rPr>
              <a:t>à définir des clusters à haut/moyen/bas </a:t>
            </a:r>
            <a:r>
              <a:rPr lang="fr" sz="2200">
                <a:solidFill>
                  <a:srgbClr val="FF0000"/>
                </a:solidFill>
                <a:latin typeface="Calibri"/>
                <a:ea typeface="Calibri"/>
                <a:cs typeface="Calibri"/>
                <a:sym typeface="Calibri"/>
              </a:rPr>
              <a:t>risque </a:t>
            </a:r>
            <a:r>
              <a:rPr lang="fr" sz="2200">
                <a:latin typeface="Calibri"/>
                <a:ea typeface="Calibri"/>
                <a:cs typeface="Calibri"/>
                <a:sym typeface="Calibri"/>
              </a:rPr>
              <a:t>de fraude.</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fr" sz="2200">
                <a:latin typeface="Calibri"/>
                <a:ea typeface="Calibri"/>
                <a:cs typeface="Calibri"/>
                <a:sym typeface="Calibri"/>
              </a:rPr>
              <a:t>Feature </a:t>
            </a:r>
            <a:r>
              <a:rPr lang="fr" sz="2200">
                <a:solidFill>
                  <a:srgbClr val="FF0000"/>
                </a:solidFill>
                <a:latin typeface="Calibri"/>
                <a:ea typeface="Calibri"/>
                <a:cs typeface="Calibri"/>
                <a:sym typeface="Calibri"/>
              </a:rPr>
              <a:t>engineering</a:t>
            </a:r>
            <a:r>
              <a:rPr lang="fr" sz="2200">
                <a:latin typeface="Calibri"/>
                <a:ea typeface="Calibri"/>
                <a:cs typeface="Calibri"/>
                <a:sym typeface="Calibri"/>
              </a:rPr>
              <a:t>: ajouter une colonne (</a:t>
            </a:r>
            <a:r>
              <a:rPr lang="fr" sz="2200">
                <a:solidFill>
                  <a:srgbClr val="FF0000"/>
                </a:solidFill>
                <a:latin typeface="Calibri"/>
                <a:ea typeface="Calibri"/>
                <a:cs typeface="Calibri"/>
                <a:sym typeface="Calibri"/>
              </a:rPr>
              <a:t>fraud_probability</a:t>
            </a:r>
            <a:r>
              <a:rPr lang="fr" sz="2200">
                <a:latin typeface="Calibri"/>
                <a:ea typeface="Calibri"/>
                <a:cs typeface="Calibri"/>
                <a:sym typeface="Calibri"/>
              </a:rPr>
              <a:t>)</a:t>
            </a:r>
            <a:endParaRPr sz="2200">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14"/>
          <p:cNvSpPr txBox="1"/>
          <p:nvPr>
            <p:ph type="title"/>
          </p:nvPr>
        </p:nvSpPr>
        <p:spPr>
          <a:xfrm>
            <a:off x="427800" y="34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Kohonen</a:t>
            </a:r>
            <a:endParaRPr/>
          </a:p>
        </p:txBody>
      </p:sp>
      <p:sp>
        <p:nvSpPr>
          <p:cNvPr id="965" name="Google Shape;965;p114"/>
          <p:cNvSpPr txBox="1"/>
          <p:nvPr/>
        </p:nvSpPr>
        <p:spPr>
          <a:xfrm>
            <a:off x="427800" y="1072000"/>
            <a:ext cx="3987000" cy="349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Principe?</a:t>
            </a:r>
            <a:endParaRPr sz="2100">
              <a:solidFill>
                <a:srgbClr val="202124"/>
              </a:solidFill>
              <a:highlight>
                <a:srgbClr val="F8F9FA"/>
              </a:highlight>
            </a:endParaRPr>
          </a:p>
          <a:p>
            <a:pPr indent="-349250" lvl="0" marL="457200" rtl="0" algn="l">
              <a:spcBef>
                <a:spcPts val="0"/>
              </a:spcBef>
              <a:spcAft>
                <a:spcPts val="0"/>
              </a:spcAft>
              <a:buClr>
                <a:srgbClr val="3F3F3F"/>
              </a:buClr>
              <a:buSzPts val="1900"/>
              <a:buFont typeface="Calibri"/>
              <a:buChar char="-"/>
            </a:pPr>
            <a:r>
              <a:rPr lang="fr" sz="1900">
                <a:solidFill>
                  <a:srgbClr val="3F3F3F"/>
                </a:solidFill>
                <a:latin typeface="Calibri"/>
                <a:ea typeface="Calibri"/>
                <a:cs typeface="Calibri"/>
                <a:sym typeface="Calibri"/>
              </a:rPr>
              <a:t>Mapper des vecteurs de grande dimension sur un espace de plus petite dimension </a:t>
            </a:r>
            <a:endParaRPr sz="1900">
              <a:solidFill>
                <a:srgbClr val="3F3F3F"/>
              </a:solidFill>
              <a:latin typeface="Calibri"/>
              <a:ea typeface="Calibri"/>
              <a:cs typeface="Calibri"/>
              <a:sym typeface="Calibri"/>
            </a:endParaRPr>
          </a:p>
          <a:p>
            <a:pPr indent="-349250" lvl="0" marL="457200" rtl="0" algn="l">
              <a:spcBef>
                <a:spcPts val="0"/>
              </a:spcBef>
              <a:spcAft>
                <a:spcPts val="0"/>
              </a:spcAft>
              <a:buClr>
                <a:srgbClr val="3F3F3F"/>
              </a:buClr>
              <a:buSzPts val="1900"/>
              <a:buFont typeface="Calibri"/>
              <a:buChar char="-"/>
            </a:pPr>
            <a:r>
              <a:rPr lang="fr" sz="1900">
                <a:solidFill>
                  <a:srgbClr val="3F3F3F"/>
                </a:solidFill>
                <a:latin typeface="Calibri"/>
                <a:ea typeface="Calibri"/>
                <a:cs typeface="Calibri"/>
                <a:sym typeface="Calibri"/>
              </a:rPr>
              <a:t>C’est un regroupement, comme dans K-means, avec la différence que les vecteurs proches dans l'espace de grande dimension finissent également par être mappés sur des nœuds proches dans l'espace 2D.</a:t>
            </a:r>
            <a:endParaRPr sz="1900">
              <a:solidFill>
                <a:srgbClr val="3F3F3F"/>
              </a:solidFill>
              <a:latin typeface="Calibri"/>
              <a:ea typeface="Calibri"/>
              <a:cs typeface="Calibri"/>
              <a:sym typeface="Calibri"/>
            </a:endParaRPr>
          </a:p>
        </p:txBody>
      </p:sp>
      <p:sp>
        <p:nvSpPr>
          <p:cNvPr id="966" name="Google Shape;966;p114"/>
          <p:cNvSpPr txBox="1"/>
          <p:nvPr/>
        </p:nvSpPr>
        <p:spPr>
          <a:xfrm>
            <a:off x="4654300" y="1251375"/>
            <a:ext cx="4291200" cy="210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500">
                <a:latin typeface="Calibri"/>
                <a:ea typeface="Calibri"/>
                <a:cs typeface="Calibri"/>
                <a:sym typeface="Calibri"/>
              </a:rPr>
              <a:t>Hypothèse?</a:t>
            </a:r>
            <a:endParaRPr sz="2200">
              <a:solidFill>
                <a:srgbClr val="FF0000"/>
              </a:solidFill>
              <a:latin typeface="Calibri"/>
              <a:ea typeface="Calibri"/>
              <a:cs typeface="Calibri"/>
              <a:sym typeface="Calibri"/>
            </a:endParaRPr>
          </a:p>
          <a:p>
            <a:pPr indent="0" lvl="0" marL="0" rtl="0" algn="l">
              <a:spcBef>
                <a:spcPts val="0"/>
              </a:spcBef>
              <a:spcAft>
                <a:spcPts val="0"/>
              </a:spcAft>
              <a:buNone/>
            </a:pPr>
            <a:r>
              <a:rPr lang="fr" sz="2000">
                <a:latin typeface="Calibri"/>
                <a:ea typeface="Calibri"/>
                <a:cs typeface="Calibri"/>
                <a:sym typeface="Calibri"/>
              </a:rPr>
              <a:t>H1- Données de fraude/non_fraude </a:t>
            </a:r>
            <a:r>
              <a:rPr lang="fr" sz="2000">
                <a:solidFill>
                  <a:srgbClr val="FF0000"/>
                </a:solidFill>
                <a:latin typeface="Calibri"/>
                <a:ea typeface="Calibri"/>
                <a:cs typeface="Calibri"/>
                <a:sym typeface="Calibri"/>
              </a:rPr>
              <a:t>divisées </a:t>
            </a:r>
            <a:r>
              <a:rPr lang="fr" sz="2000">
                <a:latin typeface="Calibri"/>
                <a:ea typeface="Calibri"/>
                <a:cs typeface="Calibri"/>
                <a:sym typeface="Calibri"/>
              </a:rPr>
              <a:t>en des diffèrent </a:t>
            </a:r>
            <a:r>
              <a:rPr lang="fr" sz="2000">
                <a:solidFill>
                  <a:srgbClr val="FF0000"/>
                </a:solidFill>
                <a:latin typeface="Calibri"/>
                <a:ea typeface="Calibri"/>
                <a:cs typeface="Calibri"/>
                <a:sym typeface="Calibri"/>
              </a:rPr>
              <a:t>groupes</a:t>
            </a:r>
            <a:endParaRPr sz="2000">
              <a:solidFill>
                <a:srgbClr val="FF0000"/>
              </a:solidFill>
              <a:latin typeface="Calibri"/>
              <a:ea typeface="Calibri"/>
              <a:cs typeface="Calibri"/>
              <a:sym typeface="Calibri"/>
            </a:endParaRPr>
          </a:p>
          <a:p>
            <a:pPr indent="0" lvl="0" marL="0" rtl="0" algn="l">
              <a:spcBef>
                <a:spcPts val="0"/>
              </a:spcBef>
              <a:spcAft>
                <a:spcPts val="0"/>
              </a:spcAft>
              <a:buNone/>
            </a:pPr>
            <a:r>
              <a:rPr lang="fr" sz="2000">
                <a:latin typeface="Calibri"/>
                <a:ea typeface="Calibri"/>
                <a:cs typeface="Calibri"/>
                <a:sym typeface="Calibri"/>
              </a:rPr>
              <a:t>H2- Données de fraude situés sur les </a:t>
            </a:r>
            <a:r>
              <a:rPr lang="fr" sz="2000">
                <a:solidFill>
                  <a:srgbClr val="FF0000"/>
                </a:solidFill>
                <a:latin typeface="Calibri"/>
                <a:ea typeface="Calibri"/>
                <a:cs typeface="Calibri"/>
                <a:sym typeface="Calibri"/>
              </a:rPr>
              <a:t>bords </a:t>
            </a:r>
            <a:r>
              <a:rPr lang="fr" sz="2000">
                <a:latin typeface="Calibri"/>
                <a:ea typeface="Calibri"/>
                <a:cs typeface="Calibri"/>
                <a:sym typeface="Calibri"/>
              </a:rPr>
              <a:t>de chaque groupe (comme des </a:t>
            </a:r>
            <a:r>
              <a:rPr lang="fr" sz="2000">
                <a:solidFill>
                  <a:srgbClr val="FF0000"/>
                </a:solidFill>
                <a:latin typeface="Calibri"/>
                <a:ea typeface="Calibri"/>
                <a:cs typeface="Calibri"/>
                <a:sym typeface="Calibri"/>
              </a:rPr>
              <a:t>anomalies</a:t>
            </a:r>
            <a:r>
              <a:rPr lang="fr" sz="2000">
                <a:latin typeface="Calibri"/>
                <a:ea typeface="Calibri"/>
                <a:cs typeface="Calibri"/>
                <a:sym typeface="Calibri"/>
              </a:rPr>
              <a:t>)</a:t>
            </a:r>
            <a:endParaRPr sz="20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34"/>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6" name="Google Shape;316;p34"/>
          <p:cNvSpPr txBox="1"/>
          <p:nvPr>
            <p:ph type="title"/>
          </p:nvPr>
        </p:nvSpPr>
        <p:spPr>
          <a:xfrm>
            <a:off x="835357" y="2118936"/>
            <a:ext cx="3027251" cy="1790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4100"/>
              <a:buFont typeface="Calibri"/>
              <a:buNone/>
            </a:pPr>
            <a:r>
              <a:rPr lang="fr" sz="4100">
                <a:solidFill>
                  <a:schemeClr val="dk1"/>
                </a:solidFill>
                <a:latin typeface="Calibri"/>
                <a:ea typeface="Calibri"/>
                <a:cs typeface="Calibri"/>
                <a:sym typeface="Calibri"/>
              </a:rPr>
              <a:t>Resumé </a:t>
            </a:r>
            <a:endParaRPr sz="1100"/>
          </a:p>
        </p:txBody>
      </p:sp>
      <p:grpSp>
        <p:nvGrpSpPr>
          <p:cNvPr id="317" name="Google Shape;317;p34"/>
          <p:cNvGrpSpPr/>
          <p:nvPr/>
        </p:nvGrpSpPr>
        <p:grpSpPr>
          <a:xfrm>
            <a:off x="0" y="2137143"/>
            <a:ext cx="548641" cy="505095"/>
            <a:chOff x="3940602" y="308034"/>
            <a:chExt cx="2116791" cy="3428999"/>
          </a:xfrm>
        </p:grpSpPr>
        <p:sp>
          <p:nvSpPr>
            <p:cNvPr id="318" name="Google Shape;318;p34"/>
            <p:cNvSpPr/>
            <p:nvPr/>
          </p:nvSpPr>
          <p:spPr>
            <a:xfrm>
              <a:off x="3940602"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9" name="Google Shape;319;p34"/>
            <p:cNvSpPr/>
            <p:nvPr/>
          </p:nvSpPr>
          <p:spPr>
            <a:xfrm>
              <a:off x="4715626"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0" name="Google Shape;320;p34"/>
            <p:cNvSpPr/>
            <p:nvPr/>
          </p:nvSpPr>
          <p:spPr>
            <a:xfrm>
              <a:off x="5490650" y="308034"/>
              <a:ext cx="566743" cy="342899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21" name="Google Shape;321;p34"/>
          <p:cNvSpPr/>
          <p:nvPr/>
        </p:nvSpPr>
        <p:spPr>
          <a:xfrm>
            <a:off x="4264358" y="509799"/>
            <a:ext cx="4507025" cy="406791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322" name="Google Shape;322;p34"/>
          <p:cNvPicPr preferRelativeResize="0"/>
          <p:nvPr>
            <p:ph idx="1" type="body"/>
          </p:nvPr>
        </p:nvPicPr>
        <p:blipFill rotWithShape="1">
          <a:blip r:embed="rId3">
            <a:alphaModFix/>
          </a:blip>
          <a:srcRect b="0" l="0" r="0" t="0"/>
          <a:stretch/>
        </p:blipFill>
        <p:spPr>
          <a:xfrm>
            <a:off x="4441869" y="882954"/>
            <a:ext cx="4152001" cy="3321599"/>
          </a:xfrm>
          <a:prstGeom prst="rect">
            <a:avLst/>
          </a:prstGeom>
          <a:noFill/>
          <a:ln>
            <a:noFill/>
          </a:ln>
        </p:spPr>
      </p:pic>
      <p:sp>
        <p:nvSpPr>
          <p:cNvPr id="323" name="Google Shape;323;p34"/>
          <p:cNvSpPr/>
          <p:nvPr/>
        </p:nvSpPr>
        <p:spPr>
          <a:xfrm flipH="1">
            <a:off x="4265676" y="4766305"/>
            <a:ext cx="4505706" cy="34289"/>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115"/>
          <p:cNvPicPr preferRelativeResize="0"/>
          <p:nvPr/>
        </p:nvPicPr>
        <p:blipFill>
          <a:blip r:embed="rId3">
            <a:alphaModFix/>
          </a:blip>
          <a:stretch>
            <a:fillRect/>
          </a:stretch>
        </p:blipFill>
        <p:spPr>
          <a:xfrm>
            <a:off x="236501" y="471775"/>
            <a:ext cx="4267225" cy="1379375"/>
          </a:xfrm>
          <a:prstGeom prst="rect">
            <a:avLst/>
          </a:prstGeom>
          <a:noFill/>
          <a:ln>
            <a:noFill/>
          </a:ln>
        </p:spPr>
      </p:pic>
      <p:pic>
        <p:nvPicPr>
          <p:cNvPr id="972" name="Google Shape;972;p115"/>
          <p:cNvPicPr preferRelativeResize="0"/>
          <p:nvPr/>
        </p:nvPicPr>
        <p:blipFill>
          <a:blip r:embed="rId4">
            <a:alphaModFix/>
          </a:blip>
          <a:stretch>
            <a:fillRect/>
          </a:stretch>
        </p:blipFill>
        <p:spPr>
          <a:xfrm>
            <a:off x="236500" y="1897800"/>
            <a:ext cx="4267225" cy="1347898"/>
          </a:xfrm>
          <a:prstGeom prst="rect">
            <a:avLst/>
          </a:prstGeom>
          <a:noFill/>
          <a:ln>
            <a:noFill/>
          </a:ln>
        </p:spPr>
      </p:pic>
      <p:pic>
        <p:nvPicPr>
          <p:cNvPr id="973" name="Google Shape;973;p115"/>
          <p:cNvPicPr preferRelativeResize="0"/>
          <p:nvPr/>
        </p:nvPicPr>
        <p:blipFill>
          <a:blip r:embed="rId5">
            <a:alphaModFix/>
          </a:blip>
          <a:stretch>
            <a:fillRect/>
          </a:stretch>
        </p:blipFill>
        <p:spPr>
          <a:xfrm>
            <a:off x="4534582" y="471775"/>
            <a:ext cx="4396305" cy="1379375"/>
          </a:xfrm>
          <a:prstGeom prst="rect">
            <a:avLst/>
          </a:prstGeom>
          <a:noFill/>
          <a:ln>
            <a:noFill/>
          </a:ln>
        </p:spPr>
      </p:pic>
      <p:pic>
        <p:nvPicPr>
          <p:cNvPr id="974" name="Google Shape;974;p115"/>
          <p:cNvPicPr preferRelativeResize="0"/>
          <p:nvPr/>
        </p:nvPicPr>
        <p:blipFill>
          <a:blip r:embed="rId6">
            <a:alphaModFix/>
          </a:blip>
          <a:stretch>
            <a:fillRect/>
          </a:stretch>
        </p:blipFill>
        <p:spPr>
          <a:xfrm>
            <a:off x="4550125" y="1882075"/>
            <a:ext cx="4349400" cy="1379350"/>
          </a:xfrm>
          <a:prstGeom prst="rect">
            <a:avLst/>
          </a:prstGeom>
          <a:noFill/>
          <a:ln>
            <a:noFill/>
          </a:ln>
        </p:spPr>
      </p:pic>
      <p:pic>
        <p:nvPicPr>
          <p:cNvPr id="975" name="Google Shape;975;p115"/>
          <p:cNvPicPr preferRelativeResize="0"/>
          <p:nvPr/>
        </p:nvPicPr>
        <p:blipFill>
          <a:blip r:embed="rId7">
            <a:alphaModFix/>
          </a:blip>
          <a:stretch>
            <a:fillRect/>
          </a:stretch>
        </p:blipFill>
        <p:spPr>
          <a:xfrm>
            <a:off x="236496" y="3292346"/>
            <a:ext cx="4273995" cy="1347900"/>
          </a:xfrm>
          <a:prstGeom prst="rect">
            <a:avLst/>
          </a:prstGeom>
          <a:noFill/>
          <a:ln>
            <a:noFill/>
          </a:ln>
        </p:spPr>
      </p:pic>
      <p:pic>
        <p:nvPicPr>
          <p:cNvPr id="976" name="Google Shape;976;p115"/>
          <p:cNvPicPr preferRelativeResize="0"/>
          <p:nvPr/>
        </p:nvPicPr>
        <p:blipFill>
          <a:blip r:embed="rId8">
            <a:alphaModFix/>
          </a:blip>
          <a:stretch>
            <a:fillRect/>
          </a:stretch>
        </p:blipFill>
        <p:spPr>
          <a:xfrm>
            <a:off x="4558016" y="3292350"/>
            <a:ext cx="4349409" cy="13479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0" name="Shape 980"/>
        <p:cNvGrpSpPr/>
        <p:nvPr/>
      </p:nvGrpSpPr>
      <p:grpSpPr>
        <a:xfrm>
          <a:off x="0" y="0"/>
          <a:ext cx="0" cy="0"/>
          <a:chOff x="0" y="0"/>
          <a:chExt cx="0" cy="0"/>
        </a:xfrm>
      </p:grpSpPr>
      <p:sp>
        <p:nvSpPr>
          <p:cNvPr id="981" name="Google Shape;981;p116"/>
          <p:cNvSpPr/>
          <p:nvPr/>
        </p:nvSpPr>
        <p:spPr>
          <a:xfrm>
            <a:off x="-38101" y="0"/>
            <a:ext cx="91416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2" name="Google Shape;982;p116"/>
          <p:cNvSpPr txBox="1"/>
          <p:nvPr>
            <p:ph type="title"/>
          </p:nvPr>
        </p:nvSpPr>
        <p:spPr>
          <a:xfrm>
            <a:off x="628650" y="417892"/>
            <a:ext cx="7886700" cy="832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fr" sz="3900"/>
              <a:t>Approche de fraction et one hot encoding</a:t>
            </a:r>
            <a:r>
              <a:rPr lang="fr" sz="3900">
                <a:solidFill>
                  <a:schemeClr val="dk1"/>
                </a:solidFill>
                <a:latin typeface="Calibri"/>
                <a:ea typeface="Calibri"/>
                <a:cs typeface="Calibri"/>
                <a:sym typeface="Calibri"/>
              </a:rPr>
              <a:t> </a:t>
            </a:r>
            <a:endParaRPr sz="1100"/>
          </a:p>
        </p:txBody>
      </p:sp>
      <p:sp>
        <p:nvSpPr>
          <p:cNvPr id="983" name="Google Shape;983;p116"/>
          <p:cNvSpPr/>
          <p:nvPr/>
        </p:nvSpPr>
        <p:spPr>
          <a:xfrm>
            <a:off x="8628075" y="-142875"/>
            <a:ext cx="507900" cy="52863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4" name="Google Shape;984;p116"/>
          <p:cNvSpPr/>
          <p:nvPr/>
        </p:nvSpPr>
        <p:spPr>
          <a:xfrm>
            <a:off x="187962" y="529125"/>
            <a:ext cx="120900" cy="610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5" name="Google Shape;985;p116"/>
          <p:cNvSpPr/>
          <p:nvPr/>
        </p:nvSpPr>
        <p:spPr>
          <a:xfrm>
            <a:off x="-11217" y="529126"/>
            <a:ext cx="120900" cy="610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6" name="Google Shape;986;p116"/>
          <p:cNvSpPr txBox="1"/>
          <p:nvPr/>
        </p:nvSpPr>
        <p:spPr>
          <a:xfrm>
            <a:off x="975100" y="2237425"/>
            <a:ext cx="67188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libri"/>
                <a:ea typeface="Calibri"/>
                <a:cs typeface="Calibri"/>
                <a:sym typeface="Calibri"/>
              </a:rPr>
              <a:t>Réduire le volume de données pour pouvoir appliquer le onehot encoding</a:t>
            </a:r>
            <a:endParaRPr>
              <a:latin typeface="Calibri"/>
              <a:ea typeface="Calibri"/>
              <a:cs typeface="Calibri"/>
              <a:sym typeface="Calibri"/>
            </a:endParaRPr>
          </a:p>
          <a:p>
            <a:pPr indent="0" lvl="0" marL="0" rtl="0" algn="l">
              <a:spcBef>
                <a:spcPts val="0"/>
              </a:spcBef>
              <a:spcAft>
                <a:spcPts val="0"/>
              </a:spcAft>
              <a:buNone/>
            </a:pPr>
            <a:r>
              <a:rPr b="1" lang="fr" sz="1800" u="sng">
                <a:solidFill>
                  <a:schemeClr val="accent4"/>
                </a:solidFill>
                <a:latin typeface="Calibri"/>
                <a:ea typeface="Calibri"/>
                <a:cs typeface="Calibri"/>
                <a:sym typeface="Calibri"/>
              </a:rPr>
              <a:t>Avantages :</a:t>
            </a:r>
            <a:r>
              <a:rPr lang="fr">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fr">
                <a:latin typeface="Calibri"/>
                <a:ea typeface="Calibri"/>
                <a:cs typeface="Calibri"/>
                <a:sym typeface="Calibri"/>
              </a:rPr>
              <a:t>-Pouvoir appliquer  le one hot encoding</a:t>
            </a:r>
            <a:endParaRPr>
              <a:latin typeface="Calibri"/>
              <a:ea typeface="Calibri"/>
              <a:cs typeface="Calibri"/>
              <a:sym typeface="Calibri"/>
            </a:endParaRPr>
          </a:p>
          <a:p>
            <a:pPr indent="0" lvl="0" marL="0" rtl="0" algn="l">
              <a:spcBef>
                <a:spcPts val="0"/>
              </a:spcBef>
              <a:spcAft>
                <a:spcPts val="0"/>
              </a:spcAft>
              <a:buNone/>
            </a:pPr>
            <a:r>
              <a:rPr lang="fr">
                <a:latin typeface="Calibri"/>
                <a:ea typeface="Calibri"/>
                <a:cs typeface="Calibri"/>
                <a:sym typeface="Calibri"/>
              </a:rPr>
              <a:t>-Avoir un </a:t>
            </a:r>
            <a:r>
              <a:rPr lang="fr">
                <a:latin typeface="Calibri"/>
                <a:ea typeface="Calibri"/>
                <a:cs typeface="Calibri"/>
                <a:sym typeface="Calibri"/>
              </a:rPr>
              <a:t>aperçu</a:t>
            </a:r>
            <a:r>
              <a:rPr lang="fr">
                <a:latin typeface="Calibri"/>
                <a:ea typeface="Calibri"/>
                <a:cs typeface="Calibri"/>
                <a:sym typeface="Calibri"/>
              </a:rPr>
              <a:t> sur les performances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fr" sz="1800" u="sng">
                <a:solidFill>
                  <a:schemeClr val="accent4"/>
                </a:solidFill>
                <a:latin typeface="Calibri"/>
                <a:ea typeface="Calibri"/>
                <a:cs typeface="Calibri"/>
                <a:sym typeface="Calibri"/>
              </a:rPr>
              <a:t>Inconvéniant :</a:t>
            </a:r>
            <a:r>
              <a:rPr lang="fr">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rPr lang="fr">
                <a:latin typeface="Calibri"/>
                <a:ea typeface="Calibri"/>
                <a:cs typeface="Calibri"/>
                <a:sym typeface="Calibri"/>
              </a:rPr>
              <a:t>-Incapacité d’utiliser toutes données </a:t>
            </a:r>
            <a:r>
              <a:rPr lang="fr">
                <a:latin typeface="Calibri"/>
                <a:ea typeface="Calibri"/>
                <a:cs typeface="Calibri"/>
                <a:sym typeface="Calibri"/>
              </a:rPr>
              <a:t>d'entraînement</a:t>
            </a:r>
            <a:r>
              <a:rPr lang="fr">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0" name="Shape 990"/>
        <p:cNvGrpSpPr/>
        <p:nvPr/>
      </p:nvGrpSpPr>
      <p:grpSpPr>
        <a:xfrm>
          <a:off x="0" y="0"/>
          <a:ext cx="0" cy="0"/>
          <a:chOff x="0" y="0"/>
          <a:chExt cx="0" cy="0"/>
        </a:xfrm>
      </p:grpSpPr>
      <p:sp>
        <p:nvSpPr>
          <p:cNvPr id="991" name="Google Shape;991;p117"/>
          <p:cNvSpPr/>
          <p:nvPr/>
        </p:nvSpPr>
        <p:spPr>
          <a:xfrm>
            <a:off x="-38101"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92" name="Google Shape;992;p117"/>
          <p:cNvSpPr txBox="1"/>
          <p:nvPr>
            <p:ph type="title"/>
          </p:nvPr>
        </p:nvSpPr>
        <p:spPr>
          <a:xfrm>
            <a:off x="628650" y="417892"/>
            <a:ext cx="7886700" cy="83290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3900">
                <a:solidFill>
                  <a:schemeClr val="dk1"/>
                </a:solidFill>
                <a:latin typeface="Calibri"/>
                <a:ea typeface="Calibri"/>
                <a:cs typeface="Calibri"/>
                <a:sym typeface="Calibri"/>
              </a:rPr>
              <a:t>Without balancing class </a:t>
            </a:r>
            <a:endParaRPr sz="1100"/>
          </a:p>
        </p:txBody>
      </p:sp>
      <p:pic>
        <p:nvPicPr>
          <p:cNvPr id="993" name="Google Shape;993;p117"/>
          <p:cNvPicPr preferRelativeResize="0"/>
          <p:nvPr/>
        </p:nvPicPr>
        <p:blipFill rotWithShape="1">
          <a:blip r:embed="rId3">
            <a:alphaModFix/>
          </a:blip>
          <a:srcRect b="0" l="0" r="0" t="0"/>
          <a:stretch/>
        </p:blipFill>
        <p:spPr>
          <a:xfrm>
            <a:off x="449367" y="1376204"/>
            <a:ext cx="2243973" cy="1542732"/>
          </a:xfrm>
          <a:prstGeom prst="rect">
            <a:avLst/>
          </a:prstGeom>
          <a:noFill/>
          <a:ln>
            <a:noFill/>
          </a:ln>
        </p:spPr>
      </p:pic>
      <p:pic>
        <p:nvPicPr>
          <p:cNvPr id="994" name="Google Shape;994;p117"/>
          <p:cNvPicPr preferRelativeResize="0"/>
          <p:nvPr>
            <p:ph idx="1" type="body"/>
          </p:nvPr>
        </p:nvPicPr>
        <p:blipFill rotWithShape="1">
          <a:blip r:embed="rId4">
            <a:alphaModFix/>
          </a:blip>
          <a:srcRect b="0" l="0" r="0" t="0"/>
          <a:stretch/>
        </p:blipFill>
        <p:spPr>
          <a:xfrm>
            <a:off x="3417012" y="1376204"/>
            <a:ext cx="2302585" cy="1542732"/>
          </a:xfrm>
          <a:prstGeom prst="rect">
            <a:avLst/>
          </a:prstGeom>
          <a:noFill/>
          <a:ln>
            <a:noFill/>
          </a:ln>
        </p:spPr>
      </p:pic>
      <p:pic>
        <p:nvPicPr>
          <p:cNvPr descr="Une image contenant texte, périphérique, mètre&#10;&#10;Description générée automatiquement" id="995" name="Google Shape;995;p117"/>
          <p:cNvPicPr preferRelativeResize="0"/>
          <p:nvPr/>
        </p:nvPicPr>
        <p:blipFill rotWithShape="1">
          <a:blip r:embed="rId5">
            <a:alphaModFix/>
          </a:blip>
          <a:srcRect b="0" l="0" r="0" t="0"/>
          <a:stretch/>
        </p:blipFill>
        <p:spPr>
          <a:xfrm>
            <a:off x="149054" y="3044346"/>
            <a:ext cx="2844598" cy="952940"/>
          </a:xfrm>
          <a:prstGeom prst="rect">
            <a:avLst/>
          </a:prstGeom>
          <a:noFill/>
          <a:ln>
            <a:noFill/>
          </a:ln>
        </p:spPr>
      </p:pic>
      <p:pic>
        <p:nvPicPr>
          <p:cNvPr descr="Une image contenant texte, périphérique, mètre&#10;&#10;Description générée automatiquement" id="996" name="Google Shape;996;p117"/>
          <p:cNvPicPr preferRelativeResize="0"/>
          <p:nvPr/>
        </p:nvPicPr>
        <p:blipFill rotWithShape="1">
          <a:blip r:embed="rId6">
            <a:alphaModFix/>
          </a:blip>
          <a:srcRect b="0" l="0" r="0" t="0"/>
          <a:stretch/>
        </p:blipFill>
        <p:spPr>
          <a:xfrm>
            <a:off x="3146006" y="3047723"/>
            <a:ext cx="2844598" cy="945829"/>
          </a:xfrm>
          <a:prstGeom prst="rect">
            <a:avLst/>
          </a:prstGeom>
          <a:noFill/>
          <a:ln>
            <a:noFill/>
          </a:ln>
        </p:spPr>
      </p:pic>
      <p:sp>
        <p:nvSpPr>
          <p:cNvPr id="997" name="Google Shape;997;p117"/>
          <p:cNvSpPr/>
          <p:nvPr/>
        </p:nvSpPr>
        <p:spPr>
          <a:xfrm>
            <a:off x="8628078" y="-142875"/>
            <a:ext cx="507964" cy="5143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998" name="Google Shape;998;p117"/>
          <p:cNvPicPr preferRelativeResize="0"/>
          <p:nvPr/>
        </p:nvPicPr>
        <p:blipFill rotWithShape="1">
          <a:blip r:embed="rId7">
            <a:alphaModFix/>
          </a:blip>
          <a:srcRect b="0" l="0" r="0" t="0"/>
          <a:stretch/>
        </p:blipFill>
        <p:spPr>
          <a:xfrm>
            <a:off x="6407718" y="1376204"/>
            <a:ext cx="2311209" cy="1542732"/>
          </a:xfrm>
          <a:prstGeom prst="rect">
            <a:avLst/>
          </a:prstGeom>
          <a:noFill/>
          <a:ln>
            <a:noFill/>
          </a:ln>
        </p:spPr>
      </p:pic>
      <p:pic>
        <p:nvPicPr>
          <p:cNvPr descr="Une image contenant texte, périphérique, mètre&#10;&#10;Description générée automatiquement" id="999" name="Google Shape;999;p117"/>
          <p:cNvPicPr preferRelativeResize="0"/>
          <p:nvPr/>
        </p:nvPicPr>
        <p:blipFill rotWithShape="1">
          <a:blip r:embed="rId8">
            <a:alphaModFix/>
          </a:blip>
          <a:srcRect b="0" l="0" r="0" t="0"/>
          <a:stretch/>
        </p:blipFill>
        <p:spPr>
          <a:xfrm>
            <a:off x="6150348" y="3044346"/>
            <a:ext cx="2844598" cy="938717"/>
          </a:xfrm>
          <a:prstGeom prst="rect">
            <a:avLst/>
          </a:prstGeom>
          <a:noFill/>
          <a:ln>
            <a:noFill/>
          </a:ln>
        </p:spPr>
      </p:pic>
      <p:graphicFrame>
        <p:nvGraphicFramePr>
          <p:cNvPr id="1000" name="Google Shape;1000;p117"/>
          <p:cNvGraphicFramePr/>
          <p:nvPr/>
        </p:nvGraphicFramePr>
        <p:xfrm>
          <a:off x="707231" y="4295140"/>
          <a:ext cx="3000000" cy="3000000"/>
        </p:xfrm>
        <a:graphic>
          <a:graphicData uri="http://schemas.openxmlformats.org/drawingml/2006/table">
            <a:tbl>
              <a:tblPr bandRow="1" firstRow="1">
                <a:noFill/>
                <a:tableStyleId>{CDECD8B4-954C-4DBD-AF9E-45D7E5CF48A1}</a:tableStyleId>
              </a:tblPr>
              <a:tblGrid>
                <a:gridCol w="2668850"/>
                <a:gridCol w="3231875"/>
                <a:gridCol w="1621625"/>
              </a:tblGrid>
              <a:tr h="312575">
                <a:tc>
                  <a:txBody>
                    <a:bodyPr/>
                    <a:lstStyle/>
                    <a:p>
                      <a:pPr indent="0" lvl="0" marL="0" marR="0" rtl="0" algn="l">
                        <a:spcBef>
                          <a:spcPts val="0"/>
                        </a:spcBef>
                        <a:spcAft>
                          <a:spcPts val="0"/>
                        </a:spcAft>
                        <a:buNone/>
                      </a:pPr>
                      <a:r>
                        <a:rPr lang="fr" sz="1400" u="none" cap="none" strike="noStrike"/>
                        <a:t>Decision Tree</a:t>
                      </a:r>
                      <a:endParaRPr sz="1400"/>
                    </a:p>
                  </a:txBody>
                  <a:tcPr marT="34300" marB="34300" marR="68600" marL="68600"/>
                </a:tc>
                <a:tc>
                  <a:txBody>
                    <a:bodyPr/>
                    <a:lstStyle/>
                    <a:p>
                      <a:pPr indent="0" lvl="0" marL="0" marR="0" rtl="0" algn="l">
                        <a:spcBef>
                          <a:spcPts val="0"/>
                        </a:spcBef>
                        <a:spcAft>
                          <a:spcPts val="0"/>
                        </a:spcAft>
                        <a:buNone/>
                      </a:pPr>
                      <a:r>
                        <a:rPr lang="fr" sz="1400"/>
                        <a:t>Logistic regression </a:t>
                      </a:r>
                      <a:endParaRPr sz="1100"/>
                    </a:p>
                  </a:txBody>
                  <a:tcPr marT="34300" marB="34300" marR="68600" marL="68600"/>
                </a:tc>
                <a:tc>
                  <a:txBody>
                    <a:bodyPr/>
                    <a:lstStyle/>
                    <a:p>
                      <a:pPr indent="0" lvl="0" marL="0" marR="0" rtl="0" algn="l">
                        <a:spcBef>
                          <a:spcPts val="0"/>
                        </a:spcBef>
                        <a:spcAft>
                          <a:spcPts val="0"/>
                        </a:spcAft>
                        <a:buNone/>
                      </a:pPr>
                      <a:r>
                        <a:rPr lang="fr" sz="1400"/>
                        <a:t>Random forest</a:t>
                      </a:r>
                      <a:endParaRPr sz="1400"/>
                    </a:p>
                  </a:txBody>
                  <a:tcPr marT="34300" marB="34300" marR="68600" marL="68600"/>
                </a:tc>
              </a:tr>
            </a:tbl>
          </a:graphicData>
        </a:graphic>
      </p:graphicFrame>
      <p:sp>
        <p:nvSpPr>
          <p:cNvPr id="1001" name="Google Shape;1001;p117"/>
          <p:cNvSpPr/>
          <p:nvPr/>
        </p:nvSpPr>
        <p:spPr>
          <a:xfrm>
            <a:off x="187962" y="529125"/>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02" name="Google Shape;1002;p117"/>
          <p:cNvSpPr/>
          <p:nvPr/>
        </p:nvSpPr>
        <p:spPr>
          <a:xfrm>
            <a:off x="-11217" y="529126"/>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18"/>
          <p:cNvSpPr txBox="1"/>
          <p:nvPr>
            <p:ph type="title"/>
          </p:nvPr>
        </p:nvSpPr>
        <p:spPr>
          <a:xfrm>
            <a:off x="628650" y="417892"/>
            <a:ext cx="7886700" cy="83290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3900">
                <a:solidFill>
                  <a:schemeClr val="dk1"/>
                </a:solidFill>
                <a:latin typeface="Calibri"/>
                <a:ea typeface="Calibri"/>
                <a:cs typeface="Calibri"/>
                <a:sym typeface="Calibri"/>
              </a:rPr>
              <a:t>With Random Undersampling</a:t>
            </a:r>
            <a:endParaRPr sz="3900">
              <a:solidFill>
                <a:schemeClr val="dk1"/>
              </a:solidFill>
              <a:latin typeface="Calibri"/>
              <a:ea typeface="Calibri"/>
              <a:cs typeface="Calibri"/>
              <a:sym typeface="Calibri"/>
            </a:endParaRPr>
          </a:p>
        </p:txBody>
      </p:sp>
      <p:sp>
        <p:nvSpPr>
          <p:cNvPr id="1008" name="Google Shape;1008;p118"/>
          <p:cNvSpPr/>
          <p:nvPr/>
        </p:nvSpPr>
        <p:spPr>
          <a:xfrm>
            <a:off x="8654118" y="0"/>
            <a:ext cx="507964" cy="5143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1009" name="Google Shape;1009;p118"/>
          <p:cNvGraphicFramePr/>
          <p:nvPr/>
        </p:nvGraphicFramePr>
        <p:xfrm>
          <a:off x="707231" y="4295140"/>
          <a:ext cx="3000000" cy="3000000"/>
        </p:xfrm>
        <a:graphic>
          <a:graphicData uri="http://schemas.openxmlformats.org/drawingml/2006/table">
            <a:tbl>
              <a:tblPr bandRow="1" firstRow="1">
                <a:noFill/>
                <a:tableStyleId>{CDECD8B4-954C-4DBD-AF9E-45D7E5CF48A1}</a:tableStyleId>
              </a:tblPr>
              <a:tblGrid>
                <a:gridCol w="2668850"/>
                <a:gridCol w="3231875"/>
                <a:gridCol w="1621625"/>
              </a:tblGrid>
              <a:tr h="312575">
                <a:tc>
                  <a:txBody>
                    <a:bodyPr/>
                    <a:lstStyle/>
                    <a:p>
                      <a:pPr indent="0" lvl="0" marL="0" marR="0" rtl="0" algn="l">
                        <a:spcBef>
                          <a:spcPts val="0"/>
                        </a:spcBef>
                        <a:spcAft>
                          <a:spcPts val="0"/>
                        </a:spcAft>
                        <a:buNone/>
                      </a:pPr>
                      <a:r>
                        <a:rPr lang="fr" sz="1400"/>
                        <a:t>Decision Tree</a:t>
                      </a:r>
                      <a:endParaRPr sz="1400"/>
                    </a:p>
                  </a:txBody>
                  <a:tcPr marT="34300" marB="34300" marR="68600" marL="68600"/>
                </a:tc>
                <a:tc>
                  <a:txBody>
                    <a:bodyPr/>
                    <a:lstStyle/>
                    <a:p>
                      <a:pPr indent="0" lvl="0" marL="0" marR="0" rtl="0" algn="l">
                        <a:spcBef>
                          <a:spcPts val="0"/>
                        </a:spcBef>
                        <a:spcAft>
                          <a:spcPts val="0"/>
                        </a:spcAft>
                        <a:buNone/>
                      </a:pPr>
                      <a:r>
                        <a:rPr lang="fr" sz="1400"/>
                        <a:t>Logistic regression </a:t>
                      </a:r>
                      <a:endParaRPr sz="1100"/>
                    </a:p>
                  </a:txBody>
                  <a:tcPr marT="34300" marB="34300" marR="68600" marL="68600"/>
                </a:tc>
                <a:tc>
                  <a:txBody>
                    <a:bodyPr/>
                    <a:lstStyle/>
                    <a:p>
                      <a:pPr indent="0" lvl="0" marL="0" marR="0" rtl="0" algn="l">
                        <a:spcBef>
                          <a:spcPts val="0"/>
                        </a:spcBef>
                        <a:spcAft>
                          <a:spcPts val="0"/>
                        </a:spcAft>
                        <a:buNone/>
                      </a:pPr>
                      <a:r>
                        <a:rPr lang="fr" sz="1400"/>
                        <a:t>Random forest</a:t>
                      </a:r>
                      <a:endParaRPr sz="1400"/>
                    </a:p>
                  </a:txBody>
                  <a:tcPr marT="34300" marB="34300" marR="68600" marL="68600"/>
                </a:tc>
              </a:tr>
            </a:tbl>
          </a:graphicData>
        </a:graphic>
      </p:graphicFrame>
      <p:sp>
        <p:nvSpPr>
          <p:cNvPr id="1010" name="Google Shape;1010;p118"/>
          <p:cNvSpPr/>
          <p:nvPr/>
        </p:nvSpPr>
        <p:spPr>
          <a:xfrm>
            <a:off x="187962" y="529125"/>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11" name="Google Shape;1011;p118"/>
          <p:cNvSpPr/>
          <p:nvPr/>
        </p:nvSpPr>
        <p:spPr>
          <a:xfrm>
            <a:off x="-11217" y="529126"/>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12" name="Google Shape;1012;p118"/>
          <p:cNvPicPr preferRelativeResize="0"/>
          <p:nvPr/>
        </p:nvPicPr>
        <p:blipFill rotWithShape="1">
          <a:blip r:embed="rId3">
            <a:alphaModFix/>
          </a:blip>
          <a:srcRect b="0" l="0" r="0" t="0"/>
          <a:stretch/>
        </p:blipFill>
        <p:spPr>
          <a:xfrm>
            <a:off x="3220129" y="1248309"/>
            <a:ext cx="2295000" cy="1549870"/>
          </a:xfrm>
          <a:prstGeom prst="rect">
            <a:avLst/>
          </a:prstGeom>
          <a:noFill/>
          <a:ln>
            <a:noFill/>
          </a:ln>
        </p:spPr>
      </p:pic>
      <p:pic>
        <p:nvPicPr>
          <p:cNvPr id="1013" name="Google Shape;1013;p118"/>
          <p:cNvPicPr preferRelativeResize="0"/>
          <p:nvPr/>
        </p:nvPicPr>
        <p:blipFill rotWithShape="1">
          <a:blip r:embed="rId4">
            <a:alphaModFix/>
          </a:blip>
          <a:srcRect b="0" l="0" r="0" t="0"/>
          <a:stretch/>
        </p:blipFill>
        <p:spPr>
          <a:xfrm>
            <a:off x="3078425" y="3039586"/>
            <a:ext cx="2845800" cy="971867"/>
          </a:xfrm>
          <a:prstGeom prst="rect">
            <a:avLst/>
          </a:prstGeom>
          <a:noFill/>
          <a:ln>
            <a:noFill/>
          </a:ln>
        </p:spPr>
      </p:pic>
      <p:pic>
        <p:nvPicPr>
          <p:cNvPr id="1014" name="Google Shape;1014;p118"/>
          <p:cNvPicPr preferRelativeResize="0"/>
          <p:nvPr/>
        </p:nvPicPr>
        <p:blipFill rotWithShape="1">
          <a:blip r:embed="rId5">
            <a:alphaModFix/>
          </a:blip>
          <a:srcRect b="0" l="0" r="0" t="0"/>
          <a:stretch/>
        </p:blipFill>
        <p:spPr>
          <a:xfrm>
            <a:off x="425073" y="1335212"/>
            <a:ext cx="2297700" cy="1548726"/>
          </a:xfrm>
          <a:prstGeom prst="rect">
            <a:avLst/>
          </a:prstGeom>
          <a:noFill/>
          <a:ln>
            <a:noFill/>
          </a:ln>
        </p:spPr>
      </p:pic>
      <p:pic>
        <p:nvPicPr>
          <p:cNvPr id="1015" name="Google Shape;1015;p118"/>
          <p:cNvPicPr preferRelativeResize="0"/>
          <p:nvPr/>
        </p:nvPicPr>
        <p:blipFill rotWithShape="1">
          <a:blip r:embed="rId6">
            <a:alphaModFix/>
          </a:blip>
          <a:srcRect b="0" l="0" r="0" t="0"/>
          <a:stretch/>
        </p:blipFill>
        <p:spPr>
          <a:xfrm>
            <a:off x="109537" y="3039586"/>
            <a:ext cx="2845800" cy="983475"/>
          </a:xfrm>
          <a:prstGeom prst="rect">
            <a:avLst/>
          </a:prstGeom>
          <a:noFill/>
          <a:ln>
            <a:noFill/>
          </a:ln>
        </p:spPr>
      </p:pic>
      <p:pic>
        <p:nvPicPr>
          <p:cNvPr id="1016" name="Google Shape;1016;p118"/>
          <p:cNvPicPr preferRelativeResize="0"/>
          <p:nvPr/>
        </p:nvPicPr>
        <p:blipFill rotWithShape="1">
          <a:blip r:embed="rId7">
            <a:alphaModFix/>
          </a:blip>
          <a:srcRect b="0" l="0" r="0" t="0"/>
          <a:stretch/>
        </p:blipFill>
        <p:spPr>
          <a:xfrm>
            <a:off x="6151750" y="1233950"/>
            <a:ext cx="2432507" cy="1650000"/>
          </a:xfrm>
          <a:prstGeom prst="rect">
            <a:avLst/>
          </a:prstGeom>
          <a:noFill/>
          <a:ln>
            <a:noFill/>
          </a:ln>
        </p:spPr>
      </p:pic>
      <p:pic>
        <p:nvPicPr>
          <p:cNvPr id="1017" name="Google Shape;1017;p118"/>
          <p:cNvPicPr preferRelativeResize="0"/>
          <p:nvPr/>
        </p:nvPicPr>
        <p:blipFill rotWithShape="1">
          <a:blip r:embed="rId8">
            <a:alphaModFix/>
          </a:blip>
          <a:srcRect b="0" l="0" r="0" t="0"/>
          <a:stretch/>
        </p:blipFill>
        <p:spPr>
          <a:xfrm>
            <a:off x="6040881" y="3039586"/>
            <a:ext cx="2932107" cy="97186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9"/>
          <p:cNvSpPr txBox="1"/>
          <p:nvPr>
            <p:ph type="title"/>
          </p:nvPr>
        </p:nvSpPr>
        <p:spPr>
          <a:xfrm>
            <a:off x="628650" y="417892"/>
            <a:ext cx="7886700" cy="83290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3900">
                <a:solidFill>
                  <a:schemeClr val="dk1"/>
                </a:solidFill>
                <a:latin typeface="Calibri"/>
                <a:ea typeface="Calibri"/>
                <a:cs typeface="Calibri"/>
                <a:sym typeface="Calibri"/>
              </a:rPr>
              <a:t>With Random Oversampling</a:t>
            </a:r>
            <a:endParaRPr sz="1100"/>
          </a:p>
        </p:txBody>
      </p:sp>
      <p:sp>
        <p:nvSpPr>
          <p:cNvPr id="1023" name="Google Shape;1023;p119"/>
          <p:cNvSpPr/>
          <p:nvPr/>
        </p:nvSpPr>
        <p:spPr>
          <a:xfrm>
            <a:off x="8628078" y="-142875"/>
            <a:ext cx="507964" cy="5143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1024" name="Google Shape;1024;p119"/>
          <p:cNvGraphicFramePr/>
          <p:nvPr/>
        </p:nvGraphicFramePr>
        <p:xfrm>
          <a:off x="707231" y="4295140"/>
          <a:ext cx="3000000" cy="3000000"/>
        </p:xfrm>
        <a:graphic>
          <a:graphicData uri="http://schemas.openxmlformats.org/drawingml/2006/table">
            <a:tbl>
              <a:tblPr bandRow="1" firstRow="1">
                <a:noFill/>
                <a:tableStyleId>{CDECD8B4-954C-4DBD-AF9E-45D7E5CF48A1}</a:tableStyleId>
              </a:tblPr>
              <a:tblGrid>
                <a:gridCol w="2668850"/>
                <a:gridCol w="3231875"/>
                <a:gridCol w="1621625"/>
              </a:tblGrid>
              <a:tr h="312575">
                <a:tc>
                  <a:txBody>
                    <a:bodyPr/>
                    <a:lstStyle/>
                    <a:p>
                      <a:pPr indent="0" lvl="0" marL="0" marR="0" rtl="0" algn="l">
                        <a:spcBef>
                          <a:spcPts val="0"/>
                        </a:spcBef>
                        <a:spcAft>
                          <a:spcPts val="0"/>
                        </a:spcAft>
                        <a:buNone/>
                      </a:pPr>
                      <a:r>
                        <a:rPr lang="fr" sz="1400"/>
                        <a:t>Decision Tree</a:t>
                      </a:r>
                      <a:endParaRPr sz="1400"/>
                    </a:p>
                  </a:txBody>
                  <a:tcPr marT="34300" marB="34300" marR="68600" marL="68600"/>
                </a:tc>
                <a:tc>
                  <a:txBody>
                    <a:bodyPr/>
                    <a:lstStyle/>
                    <a:p>
                      <a:pPr indent="0" lvl="0" marL="0" marR="0" rtl="0" algn="l">
                        <a:spcBef>
                          <a:spcPts val="0"/>
                        </a:spcBef>
                        <a:spcAft>
                          <a:spcPts val="0"/>
                        </a:spcAft>
                        <a:buNone/>
                      </a:pPr>
                      <a:r>
                        <a:rPr lang="fr" sz="1400"/>
                        <a:t>Logistic regression </a:t>
                      </a:r>
                      <a:endParaRPr sz="1100"/>
                    </a:p>
                  </a:txBody>
                  <a:tcPr marT="34300" marB="34300" marR="68600" marL="68600"/>
                </a:tc>
                <a:tc>
                  <a:txBody>
                    <a:bodyPr/>
                    <a:lstStyle/>
                    <a:p>
                      <a:pPr indent="0" lvl="0" marL="0" marR="0" rtl="0" algn="l">
                        <a:spcBef>
                          <a:spcPts val="0"/>
                        </a:spcBef>
                        <a:spcAft>
                          <a:spcPts val="0"/>
                        </a:spcAft>
                        <a:buNone/>
                      </a:pPr>
                      <a:r>
                        <a:rPr lang="fr" sz="1400"/>
                        <a:t>Random forest</a:t>
                      </a:r>
                      <a:endParaRPr sz="1400"/>
                    </a:p>
                  </a:txBody>
                  <a:tcPr marT="34300" marB="34300" marR="68600" marL="68600"/>
                </a:tc>
              </a:tr>
            </a:tbl>
          </a:graphicData>
        </a:graphic>
      </p:graphicFrame>
      <p:sp>
        <p:nvSpPr>
          <p:cNvPr id="1025" name="Google Shape;1025;p119"/>
          <p:cNvSpPr/>
          <p:nvPr/>
        </p:nvSpPr>
        <p:spPr>
          <a:xfrm>
            <a:off x="187962" y="529125"/>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26" name="Google Shape;1026;p119"/>
          <p:cNvSpPr/>
          <p:nvPr/>
        </p:nvSpPr>
        <p:spPr>
          <a:xfrm>
            <a:off x="-11217" y="529126"/>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27" name="Google Shape;1027;p119"/>
          <p:cNvPicPr preferRelativeResize="0"/>
          <p:nvPr/>
        </p:nvPicPr>
        <p:blipFill rotWithShape="1">
          <a:blip r:embed="rId3">
            <a:alphaModFix/>
          </a:blip>
          <a:srcRect b="0" l="0" r="0" t="0"/>
          <a:stretch/>
        </p:blipFill>
        <p:spPr>
          <a:xfrm>
            <a:off x="3196829" y="1307962"/>
            <a:ext cx="2317003" cy="1539000"/>
          </a:xfrm>
          <a:prstGeom prst="rect">
            <a:avLst/>
          </a:prstGeom>
          <a:noFill/>
          <a:ln>
            <a:noFill/>
          </a:ln>
        </p:spPr>
      </p:pic>
      <p:pic>
        <p:nvPicPr>
          <p:cNvPr id="1028" name="Google Shape;1028;p119"/>
          <p:cNvPicPr preferRelativeResize="0"/>
          <p:nvPr/>
        </p:nvPicPr>
        <p:blipFill rotWithShape="1">
          <a:blip r:embed="rId4">
            <a:alphaModFix/>
          </a:blip>
          <a:srcRect b="0" l="0" r="0" t="0"/>
          <a:stretch/>
        </p:blipFill>
        <p:spPr>
          <a:xfrm>
            <a:off x="3128609" y="3032443"/>
            <a:ext cx="2845800" cy="900829"/>
          </a:xfrm>
          <a:prstGeom prst="rect">
            <a:avLst/>
          </a:prstGeom>
          <a:noFill/>
          <a:ln>
            <a:noFill/>
          </a:ln>
        </p:spPr>
      </p:pic>
      <p:pic>
        <p:nvPicPr>
          <p:cNvPr id="1029" name="Google Shape;1029;p119"/>
          <p:cNvPicPr preferRelativeResize="0"/>
          <p:nvPr/>
        </p:nvPicPr>
        <p:blipFill rotWithShape="1">
          <a:blip r:embed="rId5">
            <a:alphaModFix/>
          </a:blip>
          <a:srcRect b="0" l="0" r="0" t="0"/>
          <a:stretch/>
        </p:blipFill>
        <p:spPr>
          <a:xfrm>
            <a:off x="308717" y="1304776"/>
            <a:ext cx="2317003" cy="1539000"/>
          </a:xfrm>
          <a:prstGeom prst="rect">
            <a:avLst/>
          </a:prstGeom>
          <a:noFill/>
          <a:ln>
            <a:noFill/>
          </a:ln>
        </p:spPr>
      </p:pic>
      <p:pic>
        <p:nvPicPr>
          <p:cNvPr id="1030" name="Google Shape;1030;p119"/>
          <p:cNvPicPr preferRelativeResize="0"/>
          <p:nvPr/>
        </p:nvPicPr>
        <p:blipFill rotWithShape="1">
          <a:blip r:embed="rId6">
            <a:alphaModFix/>
          </a:blip>
          <a:srcRect b="0" l="0" r="0" t="0"/>
          <a:stretch/>
        </p:blipFill>
        <p:spPr>
          <a:xfrm>
            <a:off x="157886" y="3062084"/>
            <a:ext cx="2845800" cy="928200"/>
          </a:xfrm>
          <a:prstGeom prst="rect">
            <a:avLst/>
          </a:prstGeom>
          <a:noFill/>
          <a:ln>
            <a:noFill/>
          </a:ln>
        </p:spPr>
      </p:pic>
      <p:pic>
        <p:nvPicPr>
          <p:cNvPr id="1031" name="Google Shape;1031;p119"/>
          <p:cNvPicPr preferRelativeResize="0"/>
          <p:nvPr/>
        </p:nvPicPr>
        <p:blipFill rotWithShape="1">
          <a:blip r:embed="rId7">
            <a:alphaModFix/>
          </a:blip>
          <a:srcRect b="0" l="0" r="0" t="0"/>
          <a:stretch/>
        </p:blipFill>
        <p:spPr>
          <a:xfrm>
            <a:off x="6311074" y="1234211"/>
            <a:ext cx="2317004" cy="1546081"/>
          </a:xfrm>
          <a:prstGeom prst="rect">
            <a:avLst/>
          </a:prstGeom>
          <a:noFill/>
          <a:ln>
            <a:noFill/>
          </a:ln>
        </p:spPr>
      </p:pic>
      <p:pic>
        <p:nvPicPr>
          <p:cNvPr id="1032" name="Google Shape;1032;p119"/>
          <p:cNvPicPr preferRelativeResize="0"/>
          <p:nvPr/>
        </p:nvPicPr>
        <p:blipFill rotWithShape="1">
          <a:blip r:embed="rId8">
            <a:alphaModFix/>
          </a:blip>
          <a:srcRect b="0" l="0" r="0" t="0"/>
          <a:stretch/>
        </p:blipFill>
        <p:spPr>
          <a:xfrm>
            <a:off x="6169138" y="3051898"/>
            <a:ext cx="2845801" cy="90408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0"/>
          <p:cNvSpPr txBox="1"/>
          <p:nvPr>
            <p:ph type="title"/>
          </p:nvPr>
        </p:nvSpPr>
        <p:spPr>
          <a:xfrm>
            <a:off x="628650" y="536756"/>
            <a:ext cx="7886700" cy="83290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3900">
                <a:solidFill>
                  <a:schemeClr val="dk1"/>
                </a:solidFill>
                <a:latin typeface="Calibri"/>
                <a:ea typeface="Calibri"/>
                <a:cs typeface="Calibri"/>
                <a:sym typeface="Calibri"/>
              </a:rPr>
              <a:t>With SMOTE </a:t>
            </a:r>
            <a:endParaRPr sz="1100"/>
          </a:p>
        </p:txBody>
      </p:sp>
      <p:sp>
        <p:nvSpPr>
          <p:cNvPr id="1038" name="Google Shape;1038;p120"/>
          <p:cNvSpPr/>
          <p:nvPr/>
        </p:nvSpPr>
        <p:spPr>
          <a:xfrm>
            <a:off x="8626668" y="0"/>
            <a:ext cx="507964" cy="5143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1039" name="Google Shape;1039;p120"/>
          <p:cNvGraphicFramePr/>
          <p:nvPr/>
        </p:nvGraphicFramePr>
        <p:xfrm>
          <a:off x="707231" y="4295140"/>
          <a:ext cx="3000000" cy="3000000"/>
        </p:xfrm>
        <a:graphic>
          <a:graphicData uri="http://schemas.openxmlformats.org/drawingml/2006/table">
            <a:tbl>
              <a:tblPr bandRow="1" firstRow="1">
                <a:noFill/>
                <a:tableStyleId>{CDECD8B4-954C-4DBD-AF9E-45D7E5CF48A1}</a:tableStyleId>
              </a:tblPr>
              <a:tblGrid>
                <a:gridCol w="2668850"/>
                <a:gridCol w="3231875"/>
                <a:gridCol w="1621625"/>
              </a:tblGrid>
              <a:tr h="312575">
                <a:tc>
                  <a:txBody>
                    <a:bodyPr/>
                    <a:lstStyle/>
                    <a:p>
                      <a:pPr indent="0" lvl="0" marL="0" marR="0" rtl="0" algn="l">
                        <a:spcBef>
                          <a:spcPts val="0"/>
                        </a:spcBef>
                        <a:spcAft>
                          <a:spcPts val="0"/>
                        </a:spcAft>
                        <a:buNone/>
                      </a:pPr>
                      <a:r>
                        <a:rPr lang="fr" sz="1400"/>
                        <a:t>Decision Tree</a:t>
                      </a:r>
                      <a:endParaRPr sz="1400"/>
                    </a:p>
                  </a:txBody>
                  <a:tcPr marT="34300" marB="34300" marR="68600" marL="68600"/>
                </a:tc>
                <a:tc>
                  <a:txBody>
                    <a:bodyPr/>
                    <a:lstStyle/>
                    <a:p>
                      <a:pPr indent="0" lvl="0" marL="0" marR="0" rtl="0" algn="l">
                        <a:spcBef>
                          <a:spcPts val="0"/>
                        </a:spcBef>
                        <a:spcAft>
                          <a:spcPts val="0"/>
                        </a:spcAft>
                        <a:buNone/>
                      </a:pPr>
                      <a:r>
                        <a:rPr lang="fr" sz="1400"/>
                        <a:t>Logistic regression </a:t>
                      </a:r>
                      <a:endParaRPr sz="1100"/>
                    </a:p>
                  </a:txBody>
                  <a:tcPr marT="34300" marB="34300" marR="68600" marL="68600"/>
                </a:tc>
                <a:tc>
                  <a:txBody>
                    <a:bodyPr/>
                    <a:lstStyle/>
                    <a:p>
                      <a:pPr indent="0" lvl="0" marL="0" marR="0" rtl="0" algn="l">
                        <a:spcBef>
                          <a:spcPts val="0"/>
                        </a:spcBef>
                        <a:spcAft>
                          <a:spcPts val="0"/>
                        </a:spcAft>
                        <a:buNone/>
                      </a:pPr>
                      <a:r>
                        <a:rPr lang="fr" sz="1400"/>
                        <a:t>Random forest</a:t>
                      </a:r>
                      <a:endParaRPr sz="1400"/>
                    </a:p>
                  </a:txBody>
                  <a:tcPr marT="34300" marB="34300" marR="68600" marL="68600"/>
                </a:tc>
              </a:tr>
            </a:tbl>
          </a:graphicData>
        </a:graphic>
      </p:graphicFrame>
      <p:sp>
        <p:nvSpPr>
          <p:cNvPr id="1040" name="Google Shape;1040;p120"/>
          <p:cNvSpPr/>
          <p:nvPr/>
        </p:nvSpPr>
        <p:spPr>
          <a:xfrm>
            <a:off x="187962" y="529125"/>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41" name="Google Shape;1041;p120"/>
          <p:cNvSpPr/>
          <p:nvPr/>
        </p:nvSpPr>
        <p:spPr>
          <a:xfrm>
            <a:off x="-11217" y="529126"/>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42" name="Google Shape;1042;p120"/>
          <p:cNvPicPr preferRelativeResize="0"/>
          <p:nvPr/>
        </p:nvPicPr>
        <p:blipFill rotWithShape="1">
          <a:blip r:embed="rId3">
            <a:alphaModFix/>
          </a:blip>
          <a:srcRect b="0" l="0" r="0" t="0"/>
          <a:stretch/>
        </p:blipFill>
        <p:spPr>
          <a:xfrm>
            <a:off x="3306692" y="1139557"/>
            <a:ext cx="2322000" cy="1569380"/>
          </a:xfrm>
          <a:prstGeom prst="rect">
            <a:avLst/>
          </a:prstGeom>
          <a:noFill/>
          <a:ln>
            <a:noFill/>
          </a:ln>
        </p:spPr>
      </p:pic>
      <p:pic>
        <p:nvPicPr>
          <p:cNvPr id="1043" name="Google Shape;1043;p120"/>
          <p:cNvPicPr preferRelativeResize="0"/>
          <p:nvPr/>
        </p:nvPicPr>
        <p:blipFill rotWithShape="1">
          <a:blip r:embed="rId4">
            <a:alphaModFix/>
          </a:blip>
          <a:srcRect b="0" l="0" r="0" t="0"/>
          <a:stretch/>
        </p:blipFill>
        <p:spPr>
          <a:xfrm>
            <a:off x="3149100" y="3115929"/>
            <a:ext cx="2845800" cy="888014"/>
          </a:xfrm>
          <a:prstGeom prst="rect">
            <a:avLst/>
          </a:prstGeom>
          <a:noFill/>
          <a:ln>
            <a:noFill/>
          </a:ln>
        </p:spPr>
      </p:pic>
      <p:pic>
        <p:nvPicPr>
          <p:cNvPr id="1044" name="Google Shape;1044;p120"/>
          <p:cNvPicPr preferRelativeResize="0"/>
          <p:nvPr/>
        </p:nvPicPr>
        <p:blipFill rotWithShape="1">
          <a:blip r:embed="rId5">
            <a:alphaModFix/>
          </a:blip>
          <a:srcRect b="0" l="0" r="0" t="0"/>
          <a:stretch/>
        </p:blipFill>
        <p:spPr>
          <a:xfrm>
            <a:off x="392787" y="1314450"/>
            <a:ext cx="2295000" cy="1436261"/>
          </a:xfrm>
          <a:prstGeom prst="rect">
            <a:avLst/>
          </a:prstGeom>
          <a:noFill/>
          <a:ln>
            <a:noFill/>
          </a:ln>
        </p:spPr>
      </p:pic>
      <p:pic>
        <p:nvPicPr>
          <p:cNvPr id="1045" name="Google Shape;1045;p120"/>
          <p:cNvPicPr preferRelativeResize="0"/>
          <p:nvPr/>
        </p:nvPicPr>
        <p:blipFill rotWithShape="1">
          <a:blip r:embed="rId6">
            <a:alphaModFix/>
          </a:blip>
          <a:srcRect b="0" l="0" r="0" t="0"/>
          <a:stretch/>
        </p:blipFill>
        <p:spPr>
          <a:xfrm>
            <a:off x="189127" y="3115929"/>
            <a:ext cx="2845800" cy="888014"/>
          </a:xfrm>
          <a:prstGeom prst="rect">
            <a:avLst/>
          </a:prstGeom>
          <a:noFill/>
          <a:ln>
            <a:noFill/>
          </a:ln>
        </p:spPr>
      </p:pic>
      <p:pic>
        <p:nvPicPr>
          <p:cNvPr id="1046" name="Google Shape;1046;p120"/>
          <p:cNvPicPr preferRelativeResize="0"/>
          <p:nvPr/>
        </p:nvPicPr>
        <p:blipFill rotWithShape="1">
          <a:blip r:embed="rId7">
            <a:alphaModFix/>
          </a:blip>
          <a:srcRect b="0" l="0" r="0" t="0"/>
          <a:stretch/>
        </p:blipFill>
        <p:spPr>
          <a:xfrm>
            <a:off x="6459394" y="1134131"/>
            <a:ext cx="2349000" cy="1617415"/>
          </a:xfrm>
          <a:prstGeom prst="rect">
            <a:avLst/>
          </a:prstGeom>
          <a:noFill/>
          <a:ln>
            <a:noFill/>
          </a:ln>
        </p:spPr>
      </p:pic>
      <p:pic>
        <p:nvPicPr>
          <p:cNvPr id="1047" name="Google Shape;1047;p120"/>
          <p:cNvPicPr preferRelativeResize="0"/>
          <p:nvPr/>
        </p:nvPicPr>
        <p:blipFill rotWithShape="1">
          <a:blip r:embed="rId8">
            <a:alphaModFix/>
          </a:blip>
          <a:srcRect b="0" l="0" r="0" t="0"/>
          <a:stretch/>
        </p:blipFill>
        <p:spPr>
          <a:xfrm>
            <a:off x="6128008" y="3115929"/>
            <a:ext cx="2845800" cy="92229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1"/>
          <p:cNvSpPr txBox="1"/>
          <p:nvPr>
            <p:ph type="title"/>
          </p:nvPr>
        </p:nvSpPr>
        <p:spPr>
          <a:xfrm>
            <a:off x="628650" y="417892"/>
            <a:ext cx="7886700" cy="832903"/>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900"/>
              <a:buFont typeface="Calibri"/>
              <a:buNone/>
            </a:pPr>
            <a:r>
              <a:rPr lang="fr" sz="3900">
                <a:solidFill>
                  <a:schemeClr val="dk1"/>
                </a:solidFill>
                <a:latin typeface="Calibri"/>
                <a:ea typeface="Calibri"/>
                <a:cs typeface="Calibri"/>
                <a:sym typeface="Calibri"/>
              </a:rPr>
              <a:t>With Near Miss</a:t>
            </a:r>
            <a:endParaRPr sz="1100"/>
          </a:p>
        </p:txBody>
      </p:sp>
      <p:sp>
        <p:nvSpPr>
          <p:cNvPr id="1053" name="Google Shape;1053;p121"/>
          <p:cNvSpPr/>
          <p:nvPr/>
        </p:nvSpPr>
        <p:spPr>
          <a:xfrm>
            <a:off x="8628078" y="-142875"/>
            <a:ext cx="507964" cy="5143500"/>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aphicFrame>
        <p:nvGraphicFramePr>
          <p:cNvPr id="1054" name="Google Shape;1054;p121"/>
          <p:cNvGraphicFramePr/>
          <p:nvPr/>
        </p:nvGraphicFramePr>
        <p:xfrm>
          <a:off x="707231" y="4295140"/>
          <a:ext cx="3000000" cy="3000000"/>
        </p:xfrm>
        <a:graphic>
          <a:graphicData uri="http://schemas.openxmlformats.org/drawingml/2006/table">
            <a:tbl>
              <a:tblPr bandRow="1" firstRow="1">
                <a:noFill/>
                <a:tableStyleId>{CDECD8B4-954C-4DBD-AF9E-45D7E5CF48A1}</a:tableStyleId>
              </a:tblPr>
              <a:tblGrid>
                <a:gridCol w="2668850"/>
                <a:gridCol w="3231875"/>
                <a:gridCol w="1621625"/>
              </a:tblGrid>
              <a:tr h="312575">
                <a:tc>
                  <a:txBody>
                    <a:bodyPr/>
                    <a:lstStyle/>
                    <a:p>
                      <a:pPr indent="0" lvl="0" marL="0" marR="0" rtl="0" algn="l">
                        <a:spcBef>
                          <a:spcPts val="0"/>
                        </a:spcBef>
                        <a:spcAft>
                          <a:spcPts val="0"/>
                        </a:spcAft>
                        <a:buNone/>
                      </a:pPr>
                      <a:r>
                        <a:rPr lang="fr" sz="1400"/>
                        <a:t>Decision Tree</a:t>
                      </a:r>
                      <a:endParaRPr sz="1400"/>
                    </a:p>
                  </a:txBody>
                  <a:tcPr marT="34300" marB="34300" marR="68600" marL="68600"/>
                </a:tc>
                <a:tc>
                  <a:txBody>
                    <a:bodyPr/>
                    <a:lstStyle/>
                    <a:p>
                      <a:pPr indent="0" lvl="0" marL="0" marR="0" rtl="0" algn="l">
                        <a:spcBef>
                          <a:spcPts val="0"/>
                        </a:spcBef>
                        <a:spcAft>
                          <a:spcPts val="0"/>
                        </a:spcAft>
                        <a:buNone/>
                      </a:pPr>
                      <a:r>
                        <a:rPr lang="fr" sz="1400"/>
                        <a:t>Logistic regression </a:t>
                      </a:r>
                      <a:endParaRPr sz="1100"/>
                    </a:p>
                  </a:txBody>
                  <a:tcPr marT="34300" marB="34300" marR="68600" marL="68600"/>
                </a:tc>
                <a:tc>
                  <a:txBody>
                    <a:bodyPr/>
                    <a:lstStyle/>
                    <a:p>
                      <a:pPr indent="0" lvl="0" marL="0" marR="0" rtl="0" algn="l">
                        <a:spcBef>
                          <a:spcPts val="0"/>
                        </a:spcBef>
                        <a:spcAft>
                          <a:spcPts val="0"/>
                        </a:spcAft>
                        <a:buNone/>
                      </a:pPr>
                      <a:r>
                        <a:rPr lang="fr" sz="1400"/>
                        <a:t>Random forest</a:t>
                      </a:r>
                      <a:endParaRPr sz="1400"/>
                    </a:p>
                  </a:txBody>
                  <a:tcPr marT="34300" marB="34300" marR="68600" marL="68600"/>
                </a:tc>
              </a:tr>
            </a:tbl>
          </a:graphicData>
        </a:graphic>
      </p:graphicFrame>
      <p:sp>
        <p:nvSpPr>
          <p:cNvPr id="1055" name="Google Shape;1055;p121"/>
          <p:cNvSpPr/>
          <p:nvPr/>
        </p:nvSpPr>
        <p:spPr>
          <a:xfrm>
            <a:off x="187962" y="529125"/>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56" name="Google Shape;1056;p121"/>
          <p:cNvSpPr/>
          <p:nvPr/>
        </p:nvSpPr>
        <p:spPr>
          <a:xfrm>
            <a:off x="-11217" y="529126"/>
            <a:ext cx="120754" cy="610433"/>
          </a:xfrm>
          <a:prstGeom prst="rect">
            <a:avLst/>
          </a:prstGeom>
          <a:solidFill>
            <a:schemeClr val="accent4"/>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57" name="Google Shape;1057;p121"/>
          <p:cNvPicPr preferRelativeResize="0"/>
          <p:nvPr/>
        </p:nvPicPr>
        <p:blipFill rotWithShape="1">
          <a:blip r:embed="rId3">
            <a:alphaModFix/>
          </a:blip>
          <a:srcRect b="0" l="0" r="0" t="0"/>
          <a:stretch/>
        </p:blipFill>
        <p:spPr>
          <a:xfrm>
            <a:off x="3411000" y="1078133"/>
            <a:ext cx="2322000" cy="1556551"/>
          </a:xfrm>
          <a:prstGeom prst="rect">
            <a:avLst/>
          </a:prstGeom>
          <a:noFill/>
          <a:ln>
            <a:noFill/>
          </a:ln>
        </p:spPr>
      </p:pic>
      <p:pic>
        <p:nvPicPr>
          <p:cNvPr id="1058" name="Google Shape;1058;p121"/>
          <p:cNvPicPr preferRelativeResize="0"/>
          <p:nvPr/>
        </p:nvPicPr>
        <p:blipFill rotWithShape="1">
          <a:blip r:embed="rId4">
            <a:alphaModFix/>
          </a:blip>
          <a:srcRect b="0" l="0" r="0" t="0"/>
          <a:stretch/>
        </p:blipFill>
        <p:spPr>
          <a:xfrm>
            <a:off x="3304882" y="3150710"/>
            <a:ext cx="2845800" cy="874399"/>
          </a:xfrm>
          <a:prstGeom prst="rect">
            <a:avLst/>
          </a:prstGeom>
          <a:noFill/>
          <a:ln>
            <a:noFill/>
          </a:ln>
        </p:spPr>
      </p:pic>
      <p:pic>
        <p:nvPicPr>
          <p:cNvPr id="1059" name="Google Shape;1059;p121"/>
          <p:cNvPicPr preferRelativeResize="0"/>
          <p:nvPr/>
        </p:nvPicPr>
        <p:blipFill rotWithShape="1">
          <a:blip r:embed="rId5">
            <a:alphaModFix/>
          </a:blip>
          <a:srcRect b="0" l="0" r="0" t="0"/>
          <a:stretch/>
        </p:blipFill>
        <p:spPr>
          <a:xfrm>
            <a:off x="281212" y="1139558"/>
            <a:ext cx="2322000" cy="1519544"/>
          </a:xfrm>
          <a:prstGeom prst="rect">
            <a:avLst/>
          </a:prstGeom>
          <a:noFill/>
          <a:ln>
            <a:noFill/>
          </a:ln>
        </p:spPr>
      </p:pic>
      <p:pic>
        <p:nvPicPr>
          <p:cNvPr id="1060" name="Google Shape;1060;p121"/>
          <p:cNvPicPr preferRelativeResize="0"/>
          <p:nvPr/>
        </p:nvPicPr>
        <p:blipFill rotWithShape="1">
          <a:blip r:embed="rId6">
            <a:alphaModFix/>
          </a:blip>
          <a:srcRect b="0" l="0" r="0" t="0"/>
          <a:stretch/>
        </p:blipFill>
        <p:spPr>
          <a:xfrm>
            <a:off x="180817" y="3149538"/>
            <a:ext cx="2845800" cy="849191"/>
          </a:xfrm>
          <a:prstGeom prst="rect">
            <a:avLst/>
          </a:prstGeom>
          <a:noFill/>
          <a:ln>
            <a:noFill/>
          </a:ln>
        </p:spPr>
      </p:pic>
      <p:pic>
        <p:nvPicPr>
          <p:cNvPr id="1061" name="Google Shape;1061;p121"/>
          <p:cNvPicPr preferRelativeResize="0"/>
          <p:nvPr/>
        </p:nvPicPr>
        <p:blipFill rotWithShape="1">
          <a:blip r:embed="rId7">
            <a:alphaModFix/>
          </a:blip>
          <a:srcRect b="0" l="0" r="0" t="0"/>
          <a:stretch/>
        </p:blipFill>
        <p:spPr>
          <a:xfrm>
            <a:off x="6513284" y="1023750"/>
            <a:ext cx="2322000" cy="1548000"/>
          </a:xfrm>
          <a:prstGeom prst="rect">
            <a:avLst/>
          </a:prstGeom>
          <a:noFill/>
          <a:ln>
            <a:noFill/>
          </a:ln>
        </p:spPr>
      </p:pic>
      <p:pic>
        <p:nvPicPr>
          <p:cNvPr id="1062" name="Google Shape;1062;p121"/>
          <p:cNvPicPr preferRelativeResize="0"/>
          <p:nvPr/>
        </p:nvPicPr>
        <p:blipFill rotWithShape="1">
          <a:blip r:embed="rId8">
            <a:alphaModFix/>
          </a:blip>
          <a:srcRect b="0" l="0" r="0" t="0"/>
          <a:stretch/>
        </p:blipFill>
        <p:spPr>
          <a:xfrm>
            <a:off x="6305341" y="3149538"/>
            <a:ext cx="2845800" cy="87563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sp>
        <p:nvSpPr>
          <p:cNvPr id="1067" name="Google Shape;1067;p122"/>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68" name="Google Shape;1068;p122"/>
          <p:cNvSpPr txBox="1"/>
          <p:nvPr>
            <p:ph type="title"/>
          </p:nvPr>
        </p:nvSpPr>
        <p:spPr>
          <a:xfrm>
            <a:off x="388426" y="4433600"/>
            <a:ext cx="4413300" cy="822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Calibri"/>
              <a:buNone/>
            </a:pPr>
            <a:r>
              <a:rPr lang="fr" sz="2400"/>
              <a:t>Tableau récapitulatif </a:t>
            </a:r>
            <a:endParaRPr sz="1100"/>
          </a:p>
        </p:txBody>
      </p:sp>
      <p:sp>
        <p:nvSpPr>
          <p:cNvPr id="1069" name="Google Shape;1069;p122"/>
          <p:cNvSpPr/>
          <p:nvPr/>
        </p:nvSpPr>
        <p:spPr>
          <a:xfrm>
            <a:off x="0" y="0"/>
            <a:ext cx="9144000" cy="64938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0" name="Google Shape;1070;p122"/>
          <p:cNvSpPr/>
          <p:nvPr/>
        </p:nvSpPr>
        <p:spPr>
          <a:xfrm>
            <a:off x="388425" y="0"/>
            <a:ext cx="8423700" cy="452670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71" name="Google Shape;1071;p122"/>
          <p:cNvPicPr preferRelativeResize="0"/>
          <p:nvPr/>
        </p:nvPicPr>
        <p:blipFill>
          <a:blip r:embed="rId3">
            <a:alphaModFix/>
          </a:blip>
          <a:stretch>
            <a:fillRect/>
          </a:stretch>
        </p:blipFill>
        <p:spPr>
          <a:xfrm>
            <a:off x="840900" y="76200"/>
            <a:ext cx="7469974" cy="4374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5" name="Shape 1075"/>
        <p:cNvGrpSpPr/>
        <p:nvPr/>
      </p:nvGrpSpPr>
      <p:grpSpPr>
        <a:xfrm>
          <a:off x="0" y="0"/>
          <a:ext cx="0" cy="0"/>
          <a:chOff x="0" y="0"/>
          <a:chExt cx="0" cy="0"/>
        </a:xfrm>
      </p:grpSpPr>
      <p:sp>
        <p:nvSpPr>
          <p:cNvPr id="1076" name="Google Shape;1076;p123"/>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7" name="Google Shape;1077;p123"/>
          <p:cNvSpPr txBox="1"/>
          <p:nvPr>
            <p:ph type="title"/>
          </p:nvPr>
        </p:nvSpPr>
        <p:spPr>
          <a:xfrm>
            <a:off x="6950932" y="1517332"/>
            <a:ext cx="1966504"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lang="fr" sz="2800">
                <a:solidFill>
                  <a:schemeClr val="dk1"/>
                </a:solidFill>
                <a:latin typeface="Calibri"/>
                <a:ea typeface="Calibri"/>
                <a:cs typeface="Calibri"/>
                <a:sym typeface="Calibri"/>
              </a:rPr>
              <a:t>Roc Curves: Decision tree</a:t>
            </a:r>
            <a:endParaRPr sz="1100"/>
          </a:p>
        </p:txBody>
      </p:sp>
      <p:sp>
        <p:nvSpPr>
          <p:cNvPr id="1078" name="Google Shape;1078;p123"/>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79" name="Google Shape;1079;p123"/>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80" name="Google Shape;1080;p123"/>
          <p:cNvPicPr preferRelativeResize="0"/>
          <p:nvPr>
            <p:ph idx="1" type="body"/>
          </p:nvPr>
        </p:nvPicPr>
        <p:blipFill rotWithShape="1">
          <a:blip r:embed="rId3">
            <a:alphaModFix/>
          </a:blip>
          <a:srcRect b="0" l="0" r="0" t="0"/>
          <a:stretch/>
        </p:blipFill>
        <p:spPr>
          <a:xfrm>
            <a:off x="740153" y="643894"/>
            <a:ext cx="5043780" cy="3908929"/>
          </a:xfrm>
          <a:prstGeom prst="rect">
            <a:avLst/>
          </a:prstGeom>
          <a:noFill/>
          <a:ln>
            <a:noFill/>
          </a:ln>
        </p:spPr>
      </p:pic>
      <p:sp>
        <p:nvSpPr>
          <p:cNvPr id="1081" name="Google Shape;1081;p123"/>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5" name="Shape 1085"/>
        <p:cNvGrpSpPr/>
        <p:nvPr/>
      </p:nvGrpSpPr>
      <p:grpSpPr>
        <a:xfrm>
          <a:off x="0" y="0"/>
          <a:ext cx="0" cy="0"/>
          <a:chOff x="0" y="0"/>
          <a:chExt cx="0" cy="0"/>
        </a:xfrm>
      </p:grpSpPr>
      <p:sp>
        <p:nvSpPr>
          <p:cNvPr id="1086" name="Google Shape;1086;p124"/>
          <p:cNvSpPr/>
          <p:nvPr/>
        </p:nvSpPr>
        <p:spPr>
          <a:xfrm>
            <a:off x="0" y="0"/>
            <a:ext cx="9143999" cy="5143024"/>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87" name="Google Shape;1087;p124"/>
          <p:cNvSpPr txBox="1"/>
          <p:nvPr>
            <p:ph type="title"/>
          </p:nvPr>
        </p:nvSpPr>
        <p:spPr>
          <a:xfrm>
            <a:off x="6950932" y="1517332"/>
            <a:ext cx="1852218" cy="213455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800"/>
              <a:buFont typeface="Calibri"/>
              <a:buNone/>
            </a:pPr>
            <a:r>
              <a:rPr lang="fr" sz="2800"/>
              <a:t>Roc Curves: Logistic regression </a:t>
            </a:r>
            <a:endParaRPr sz="1100"/>
          </a:p>
        </p:txBody>
      </p:sp>
      <p:sp>
        <p:nvSpPr>
          <p:cNvPr id="1088" name="Google Shape;1088;p124"/>
          <p:cNvSpPr/>
          <p:nvPr/>
        </p:nvSpPr>
        <p:spPr>
          <a:xfrm rot="-5400000">
            <a:off x="2575480" y="-620425"/>
            <a:ext cx="1286608" cy="6437566"/>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89" name="Google Shape;1089;p124"/>
          <p:cNvSpPr/>
          <p:nvPr/>
        </p:nvSpPr>
        <p:spPr>
          <a:xfrm>
            <a:off x="226564" y="498231"/>
            <a:ext cx="6061974" cy="420025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090" name="Google Shape;1090;p124"/>
          <p:cNvSpPr/>
          <p:nvPr/>
        </p:nvSpPr>
        <p:spPr>
          <a:xfrm rot="5400000">
            <a:off x="5962835" y="2544073"/>
            <a:ext cx="1289304" cy="114287"/>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1091" name="Google Shape;1091;p124"/>
          <p:cNvPicPr preferRelativeResize="0"/>
          <p:nvPr/>
        </p:nvPicPr>
        <p:blipFill rotWithShape="1">
          <a:blip r:embed="rId3">
            <a:alphaModFix/>
          </a:blip>
          <a:srcRect b="0" l="0" r="0" t="0"/>
          <a:stretch/>
        </p:blipFill>
        <p:spPr>
          <a:xfrm>
            <a:off x="874051" y="858917"/>
            <a:ext cx="4634711" cy="35537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